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Override PartName="/customXml/itemProps6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3"/>
    <p:sldId id="257" r:id="rId4"/>
    <p:sldId id="259" r:id="rId5"/>
    <p:sldId id="260" r:id="rId6"/>
    <p:sldId id="258" r:id="rId7"/>
    <p:sldId id="262" r:id="rId8"/>
    <p:sldId id="263" r:id="rId9"/>
    <p:sldId id="261" r:id="rId10"/>
    <p:sldId id="265" r:id="rId11"/>
    <p:sldId id="266" r:id="rId12"/>
    <p:sldId id="264" r:id="rId13"/>
    <p:sldId id="267" r:id="rId14"/>
    <p:sldId id="268" r:id="rId15"/>
    <p:sldId id="270" r:id="rId16"/>
    <p:sldId id="269" r:id="rId17"/>
    <p:sldId id="272" r:id="rId18"/>
    <p:sldId id="273" r:id="rId19"/>
    <p:sldId id="271" r:id="rId20"/>
    <p:sldId id="274" r:id="rId21"/>
    <p:sldId id="276" r:id="rId22"/>
    <p:sldId id="275" r:id="rId23"/>
    <p:sldId id="277" r:id="rId24"/>
    <p:sldId id="278" r:id="rId2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21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customXml" Target="../customXml/item1.xml"/><Relationship Id="rId31" Type="http://schemas.openxmlformats.org/officeDocument/2006/relationships/customXmlProps" Target="../customXml/itemProps6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6" Type="http://schemas.openxmlformats.org/officeDocument/2006/relationships/slideLayout" Target="../slideLayouts/slideLayout10.xml"/><Relationship Id="rId65" Type="http://schemas.openxmlformats.org/officeDocument/2006/relationships/tags" Target="../tags/tag59.xml"/><Relationship Id="rId64" Type="http://schemas.openxmlformats.org/officeDocument/2006/relationships/tags" Target="../tags/tag58.xml"/><Relationship Id="rId63" Type="http://schemas.openxmlformats.org/officeDocument/2006/relationships/image" Target="../media/image12.svg"/><Relationship Id="rId62" Type="http://schemas.openxmlformats.org/officeDocument/2006/relationships/image" Target="../media/image11.png"/><Relationship Id="rId61" Type="http://schemas.openxmlformats.org/officeDocument/2006/relationships/tags" Target="../tags/tag57.xml"/><Relationship Id="rId60" Type="http://schemas.openxmlformats.org/officeDocument/2006/relationships/image" Target="../media/image10.svg"/><Relationship Id="rId6" Type="http://schemas.openxmlformats.org/officeDocument/2006/relationships/tags" Target="../tags/tag6.xml"/><Relationship Id="rId59" Type="http://schemas.openxmlformats.org/officeDocument/2006/relationships/image" Target="../media/image9.png"/><Relationship Id="rId58" Type="http://schemas.openxmlformats.org/officeDocument/2006/relationships/tags" Target="../tags/tag56.xml"/><Relationship Id="rId57" Type="http://schemas.openxmlformats.org/officeDocument/2006/relationships/image" Target="../media/image8.svg"/><Relationship Id="rId56" Type="http://schemas.openxmlformats.org/officeDocument/2006/relationships/image" Target="../media/image7.png"/><Relationship Id="rId55" Type="http://schemas.openxmlformats.org/officeDocument/2006/relationships/tags" Target="../tags/tag55.xml"/><Relationship Id="rId54" Type="http://schemas.openxmlformats.org/officeDocument/2006/relationships/tags" Target="../tags/tag54.xml"/><Relationship Id="rId53" Type="http://schemas.openxmlformats.org/officeDocument/2006/relationships/tags" Target="../tags/tag53.xml"/><Relationship Id="rId52" Type="http://schemas.openxmlformats.org/officeDocument/2006/relationships/tags" Target="../tags/tag52.xml"/><Relationship Id="rId51" Type="http://schemas.openxmlformats.org/officeDocument/2006/relationships/tags" Target="../tags/tag51.xml"/><Relationship Id="rId50" Type="http://schemas.openxmlformats.org/officeDocument/2006/relationships/tags" Target="../tags/tag50.xml"/><Relationship Id="rId5" Type="http://schemas.openxmlformats.org/officeDocument/2006/relationships/tags" Target="../tags/tag5.xml"/><Relationship Id="rId49" Type="http://schemas.openxmlformats.org/officeDocument/2006/relationships/tags" Target="../tags/tag49.xml"/><Relationship Id="rId48" Type="http://schemas.openxmlformats.org/officeDocument/2006/relationships/tags" Target="../tags/tag48.xml"/><Relationship Id="rId47" Type="http://schemas.openxmlformats.org/officeDocument/2006/relationships/tags" Target="../tags/tag47.xml"/><Relationship Id="rId46" Type="http://schemas.openxmlformats.org/officeDocument/2006/relationships/tags" Target="../tags/tag46.xml"/><Relationship Id="rId45" Type="http://schemas.openxmlformats.org/officeDocument/2006/relationships/tags" Target="../tags/tag45.xml"/><Relationship Id="rId44" Type="http://schemas.openxmlformats.org/officeDocument/2006/relationships/tags" Target="../tags/tag44.xml"/><Relationship Id="rId43" Type="http://schemas.openxmlformats.org/officeDocument/2006/relationships/tags" Target="../tags/tag43.xml"/><Relationship Id="rId42" Type="http://schemas.openxmlformats.org/officeDocument/2006/relationships/tags" Target="../tags/tag42.xml"/><Relationship Id="rId41" Type="http://schemas.openxmlformats.org/officeDocument/2006/relationships/tags" Target="../tags/tag41.xml"/><Relationship Id="rId40" Type="http://schemas.openxmlformats.org/officeDocument/2006/relationships/tags" Target="../tags/tag40.xml"/><Relationship Id="rId4" Type="http://schemas.openxmlformats.org/officeDocument/2006/relationships/tags" Target="../tags/tag4.xml"/><Relationship Id="rId39" Type="http://schemas.openxmlformats.org/officeDocument/2006/relationships/tags" Target="../tags/tag39.xml"/><Relationship Id="rId38" Type="http://schemas.openxmlformats.org/officeDocument/2006/relationships/tags" Target="../tags/tag38.xml"/><Relationship Id="rId37" Type="http://schemas.openxmlformats.org/officeDocument/2006/relationships/tags" Target="../tags/tag37.xml"/><Relationship Id="rId36" Type="http://schemas.openxmlformats.org/officeDocument/2006/relationships/tags" Target="../tags/tag36.xml"/><Relationship Id="rId35" Type="http://schemas.openxmlformats.org/officeDocument/2006/relationships/tags" Target="../tags/tag35.xml"/><Relationship Id="rId34" Type="http://schemas.openxmlformats.org/officeDocument/2006/relationships/tags" Target="../tags/tag34.xml"/><Relationship Id="rId33" Type="http://schemas.openxmlformats.org/officeDocument/2006/relationships/tags" Target="../tags/tag33.xml"/><Relationship Id="rId32" Type="http://schemas.openxmlformats.org/officeDocument/2006/relationships/tags" Target="../tags/tag32.xml"/><Relationship Id="rId31" Type="http://schemas.openxmlformats.org/officeDocument/2006/relationships/tags" Target="../tags/tag31.xml"/><Relationship Id="rId30" Type="http://schemas.openxmlformats.org/officeDocument/2006/relationships/tags" Target="../tags/tag30.xml"/><Relationship Id="rId3" Type="http://schemas.openxmlformats.org/officeDocument/2006/relationships/tags" Target="../tags/tag3.xml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43840" y="1322705"/>
            <a:ext cx="11704320" cy="2186940"/>
          </a:xfrm>
        </p:spPr>
        <p:txBody>
          <a:bodyPr>
            <a:noAutofit/>
          </a:bodyPr>
          <a:p>
            <a:r>
              <a:rPr lang="en-US" altLang="en-US" sz="4800" b="1" i="1"/>
              <a:t>Mytilus edulis </a:t>
            </a:r>
            <a:r>
              <a:rPr lang="ru-RU" altLang="en-US" sz="4800" b="1"/>
              <a:t>и </a:t>
            </a:r>
            <a:r>
              <a:rPr lang="en-US" altLang="en-US" sz="4800" b="1" i="1"/>
              <a:t>M.trossulus </a:t>
            </a:r>
            <a:r>
              <a:rPr lang="ru-RU" altLang="en-US" sz="4800" b="1"/>
              <a:t>в симпатрии: оценка расхождения экологических ниш</a:t>
            </a:r>
            <a:endParaRPr lang="ru-RU" altLang="en-US" sz="4800" b="1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ru-RU" altLang="en-US"/>
              <a:t>По материалам статьи </a:t>
            </a:r>
            <a:endParaRPr lang="ru-RU" altLang="en-US"/>
          </a:p>
          <a:p>
            <a:r>
              <a:rPr lang="en-US" altLang="ru-RU" b="1"/>
              <a:t>Blue mussels Mytilus edulis and M. trossulus</a:t>
            </a:r>
            <a:r>
              <a:rPr lang="ru-RU" altLang="en-US" b="1"/>
              <a:t> </a:t>
            </a:r>
            <a:r>
              <a:rPr lang="en-US" altLang="ru-RU" b="1"/>
              <a:t>in sympatry: assessment of ecological niche divergence using species distribution modeling</a:t>
            </a:r>
            <a:endParaRPr lang="ru-RU" altLang="en-US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Замещающее содержимое 2"/>
          <p:cNvPicPr>
            <a:picLocks noChangeAspect="1"/>
          </p:cNvPicPr>
          <p:nvPr>
            <p:ph sz="quarter" idx="13"/>
          </p:nvPr>
        </p:nvPicPr>
        <p:blipFill>
          <a:blip r:embed="rId1"/>
          <a:srcRect l="29958" t="44622" r="40488" b="41326"/>
          <a:stretch>
            <a:fillRect/>
          </a:stretch>
        </p:blipFill>
        <p:spPr>
          <a:xfrm>
            <a:off x="7591425" y="2300605"/>
            <a:ext cx="4403725" cy="1177925"/>
          </a:xfrm>
        </p:spPr>
      </p:pic>
      <p:sp>
        <p:nvSpPr>
          <p:cNvPr id="69" name="Заголовок 68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ru-RU" altLang="ru-RU" b="1"/>
              <a:t>Морфотипы и таксономическая структура смешанных поселений мидий</a:t>
            </a:r>
            <a:endParaRPr lang="ru-RU" altLang="ru-RU" b="1"/>
          </a:p>
        </p:txBody>
      </p:sp>
      <p:pic>
        <p:nvPicPr>
          <p:cNvPr id="4" name="Изображение 3" descr="Morphotypes_m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75" y="1325880"/>
            <a:ext cx="4509135" cy="3769995"/>
          </a:xfrm>
          <a:prstGeom prst="rect">
            <a:avLst/>
          </a:prstGeom>
        </p:spPr>
      </p:pic>
      <p:sp>
        <p:nvSpPr>
          <p:cNvPr id="5" name="Стрелка вправо с вырезом 4"/>
          <p:cNvSpPr/>
          <p:nvPr/>
        </p:nvSpPr>
        <p:spPr>
          <a:xfrm>
            <a:off x="5039360" y="2701925"/>
            <a:ext cx="704215" cy="426720"/>
          </a:xfrm>
          <a:prstGeom prst="notched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5927725" y="2597785"/>
            <a:ext cx="669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3200" i="1"/>
              <a:t>PT</a:t>
            </a:r>
            <a:endParaRPr lang="en-US" altLang="en-US" sz="3200" i="1"/>
          </a:p>
        </p:txBody>
      </p:sp>
      <p:sp>
        <p:nvSpPr>
          <p:cNvPr id="7" name="Стрелка вправо с вырезом 6"/>
          <p:cNvSpPr/>
          <p:nvPr/>
        </p:nvSpPr>
        <p:spPr>
          <a:xfrm>
            <a:off x="6742430" y="2701925"/>
            <a:ext cx="704215" cy="426720"/>
          </a:xfrm>
          <a:prstGeom prst="notched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" name="Заголовок 6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ru-RU" b="1"/>
              <a:t>Факторы, которые рассматривались, как значимые в расхождении ниш </a:t>
            </a:r>
            <a:r>
              <a:rPr lang="en-US" altLang="ru-RU" b="1" i="1"/>
              <a:t>M.edulis</a:t>
            </a:r>
            <a:r>
              <a:rPr lang="en-US" altLang="ru-RU" b="1"/>
              <a:t> </a:t>
            </a:r>
            <a:r>
              <a:rPr lang="ru-RU" altLang="ru-RU" b="1"/>
              <a:t>и </a:t>
            </a:r>
            <a:r>
              <a:rPr lang="en-US" altLang="ru-RU" b="1" i="1"/>
              <a:t>M.trossulus</a:t>
            </a:r>
            <a:endParaRPr lang="en-US" altLang="ru-RU" b="1" i="1"/>
          </a:p>
        </p:txBody>
      </p:sp>
      <p:pic>
        <p:nvPicPr>
          <p:cNvPr id="3" name="Замещающее содержимое 2"/>
          <p:cNvPicPr>
            <a:picLocks noChangeAspect="1"/>
          </p:cNvPicPr>
          <p:nvPr>
            <p:ph idx="1"/>
          </p:nvPr>
        </p:nvPicPr>
        <p:blipFill>
          <a:blip r:embed="rId1"/>
          <a:srcRect l="22440" t="31927" r="23545" b="13215"/>
          <a:stretch>
            <a:fillRect/>
          </a:stretch>
        </p:blipFill>
        <p:spPr>
          <a:xfrm>
            <a:off x="3187700" y="1754505"/>
            <a:ext cx="8646795" cy="4939665"/>
          </a:xfrm>
        </p:spPr>
      </p:pic>
      <p:sp>
        <p:nvSpPr>
          <p:cNvPr id="4" name="Стрелка вправо 3"/>
          <p:cNvSpPr/>
          <p:nvPr/>
        </p:nvSpPr>
        <p:spPr>
          <a:xfrm>
            <a:off x="2461260" y="2493645"/>
            <a:ext cx="877570" cy="3695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186690" y="2341245"/>
            <a:ext cx="1755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sz="2800"/>
              <a:t>Субстрат</a:t>
            </a:r>
            <a:endParaRPr lang="ru-RU" altLang="ru-RU" sz="2800"/>
          </a:p>
        </p:txBody>
      </p:sp>
      <p:sp>
        <p:nvSpPr>
          <p:cNvPr id="6" name="Стрелка вправо 5"/>
          <p:cNvSpPr/>
          <p:nvPr/>
        </p:nvSpPr>
        <p:spPr>
          <a:xfrm>
            <a:off x="2461260" y="3359150"/>
            <a:ext cx="877570" cy="3695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186690" y="3206750"/>
            <a:ext cx="1755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sz="2800"/>
              <a:t>Соленость</a:t>
            </a:r>
            <a:endParaRPr lang="ru-RU" altLang="ru-RU" sz="2800"/>
          </a:p>
        </p:txBody>
      </p:sp>
      <p:sp>
        <p:nvSpPr>
          <p:cNvPr id="8" name="Стрелка вправо 7"/>
          <p:cNvSpPr/>
          <p:nvPr/>
        </p:nvSpPr>
        <p:spPr>
          <a:xfrm>
            <a:off x="2461260" y="4676140"/>
            <a:ext cx="877570" cy="3695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186690" y="4224655"/>
            <a:ext cx="27959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sz="2800"/>
              <a:t>Приуроченность к портам</a:t>
            </a:r>
            <a:endParaRPr lang="ru-RU" altLang="ru-RU" sz="2800"/>
          </a:p>
        </p:txBody>
      </p:sp>
      <p:sp>
        <p:nvSpPr>
          <p:cNvPr id="12" name="Стрелка вправо 11"/>
          <p:cNvSpPr/>
          <p:nvPr/>
        </p:nvSpPr>
        <p:spPr>
          <a:xfrm>
            <a:off x="2461260" y="5749925"/>
            <a:ext cx="877570" cy="36957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106045" y="5627370"/>
            <a:ext cx="2795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sz="2800"/>
              <a:t>Прибойность</a:t>
            </a:r>
            <a:endParaRPr lang="ru-RU" altLang="ru-RU" sz="2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Изображение 5" descr="Fig1_600dp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2295" y="80010"/>
            <a:ext cx="7712075" cy="6512560"/>
          </a:xfrm>
          <a:prstGeom prst="rect">
            <a:avLst/>
          </a:prstGeom>
        </p:spPr>
      </p:pic>
      <p:sp>
        <p:nvSpPr>
          <p:cNvPr id="69" name="Заголовок 68"/>
          <p:cNvSpPr>
            <a:spLocks noGrp="1"/>
          </p:cNvSpPr>
          <p:nvPr>
            <p:ph type="title"/>
          </p:nvPr>
        </p:nvSpPr>
        <p:spPr>
          <a:xfrm>
            <a:off x="0" y="80010"/>
            <a:ext cx="4392295" cy="4091940"/>
          </a:xfrm>
        </p:spPr>
        <p:txBody>
          <a:bodyPr>
            <a:noAutofit/>
          </a:bodyPr>
          <a:p>
            <a:pPr algn="l"/>
            <a:r>
              <a:rPr lang="ru-RU" altLang="ru-RU" sz="2800" b="1"/>
              <a:t>Материал:</a:t>
            </a:r>
            <a:br>
              <a:rPr lang="ru-RU" altLang="ru-RU" sz="2800" b="1"/>
            </a:br>
            <a:br>
              <a:rPr lang="ru-RU" altLang="ru-RU" sz="2800" b="1"/>
            </a:br>
            <a:r>
              <a:rPr lang="ru-RU" altLang="ru-RU" sz="2800" b="1"/>
              <a:t>- 95 сайтов</a:t>
            </a:r>
            <a:br>
              <a:rPr lang="ru-RU" altLang="ru-RU" sz="2800" b="1"/>
            </a:br>
            <a:r>
              <a:rPr lang="ru-RU" altLang="ru-RU" sz="2800" b="1"/>
              <a:t>- 570 проб</a:t>
            </a:r>
            <a:br>
              <a:rPr lang="ru-RU" altLang="ru-RU" sz="2800" b="1"/>
            </a:br>
            <a:r>
              <a:rPr lang="ru-RU" altLang="ru-RU" sz="2800" b="1"/>
              <a:t>- 55529 мидий</a:t>
            </a:r>
            <a:br>
              <a:rPr lang="ru-RU" altLang="ru-RU" sz="2800" b="1"/>
            </a:br>
            <a:endParaRPr lang="ru-RU" altLang="ru-RU" sz="28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" name="Заголовок 68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4235"/>
          </a:xfrm>
        </p:spPr>
        <p:txBody>
          <a:bodyPr/>
          <a:p>
            <a:r>
              <a:rPr lang="ru-RU" altLang="ru-RU" b="1"/>
              <a:t>Модель разделения ниш</a:t>
            </a:r>
            <a:endParaRPr lang="ru-RU" altLang="ru-RU" b="1"/>
          </a:p>
        </p:txBody>
      </p:sp>
      <p:pic>
        <p:nvPicPr>
          <p:cNvPr id="3" name="Замещающее содержимое 2"/>
          <p:cNvPicPr>
            <a:picLocks noChangeAspect="1"/>
          </p:cNvPicPr>
          <p:nvPr>
            <p:ph idx="1"/>
          </p:nvPr>
        </p:nvPicPr>
        <p:blipFill>
          <a:blip r:embed="rId1"/>
          <a:srcRect l="8605" t="27826" r="58569" b="11669"/>
          <a:stretch>
            <a:fillRect/>
          </a:stretch>
        </p:blipFill>
        <p:spPr>
          <a:xfrm rot="5400000">
            <a:off x="83820" y="861060"/>
            <a:ext cx="5704205" cy="5914390"/>
          </a:xfrm>
        </p:spPr>
      </p:pic>
      <p:sp>
        <p:nvSpPr>
          <p:cNvPr id="8" name="Прямоугольник 7"/>
          <p:cNvSpPr/>
          <p:nvPr/>
        </p:nvSpPr>
        <p:spPr>
          <a:xfrm>
            <a:off x="180340" y="6301105"/>
            <a:ext cx="288290" cy="369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3124835" y="6381750"/>
            <a:ext cx="288290" cy="369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 flipH="1">
            <a:off x="5993765" y="864235"/>
            <a:ext cx="5932805" cy="29705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ru-RU" altLang="en-US" b="1">
                <a:sym typeface="+mn-ea"/>
              </a:rPr>
              <a:t>Итого:</a:t>
            </a:r>
            <a:endParaRPr lang="ru-RU" altLang="en-US" b="1"/>
          </a:p>
          <a:p>
            <a:endParaRPr lang="ru-RU" altLang="en-US"/>
          </a:p>
          <a:p>
            <a:r>
              <a:rPr lang="ru-RU" altLang="en-US">
                <a:sym typeface="+mn-ea"/>
              </a:rPr>
              <a:t>Почти все предикторы значимо влияют на соотношение обилий двух видов - </a:t>
            </a:r>
            <a:r>
              <a:rPr lang="ru-RU" altLang="en-US" b="1">
                <a:sym typeface="+mn-ea"/>
              </a:rPr>
              <a:t>наблюдается разделение ниш </a:t>
            </a:r>
            <a:endParaRPr lang="ru-RU" altLang="en-US" b="1">
              <a:sym typeface="+mn-ea"/>
            </a:endParaRPr>
          </a:p>
          <a:p>
            <a:endParaRPr lang="ru-RU" altLang="en-US" b="1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>
                <a:sym typeface="+mn-ea"/>
              </a:rPr>
              <a:t>Связь с соленостью неоднозначна. оба вида избегают устьевых участков рек (сильное опреснение неблагоприятно для двух видов). Но! Если ближайшая река крупная, то, в среднем, </a:t>
            </a:r>
            <a:r>
              <a:rPr lang="en-US" altLang="en-US" i="1">
                <a:sym typeface="+mn-ea"/>
              </a:rPr>
              <a:t>Ptros </a:t>
            </a:r>
            <a:r>
              <a:rPr lang="ru-RU" altLang="en-US">
                <a:sym typeface="+mn-ea"/>
              </a:rPr>
              <a:t>выше, нежели, если ближайшая река маленькая.</a:t>
            </a:r>
            <a:endParaRPr lang="ru-RU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>
                <a:sym typeface="+mn-ea"/>
              </a:rPr>
              <a:t>Связь с соленостью нелинейна. Обилие </a:t>
            </a:r>
            <a:r>
              <a:rPr lang="en-US" altLang="en-US" i="1">
                <a:sym typeface="+mn-ea"/>
              </a:rPr>
              <a:t>M.trossulus </a:t>
            </a:r>
            <a:r>
              <a:rPr lang="ru-RU" altLang="en-US">
                <a:sym typeface="+mn-ea"/>
              </a:rPr>
              <a:t>слабо зависит от солености, но доля этого вида выше при низкой солености. Однако доля может быть велика и при высокой солености. </a:t>
            </a:r>
            <a:endParaRPr lang="ru-RU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>
                <a:sym typeface="+mn-ea"/>
              </a:rPr>
              <a:t>Маргинальные местообитания?</a:t>
            </a:r>
            <a:endParaRPr lang="ru-RU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en-US"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2"/>
          <p:cNvPicPr>
            <a:picLocks noChangeAspect="1"/>
          </p:cNvPicPr>
          <p:nvPr/>
        </p:nvPicPr>
        <p:blipFill>
          <a:blip r:embed="rId1"/>
          <a:srcRect l="39879" t="27826" r="26286" b="11669"/>
          <a:stretch>
            <a:fillRect/>
          </a:stretch>
        </p:blipFill>
        <p:spPr>
          <a:xfrm rot="5400000">
            <a:off x="127635" y="845185"/>
            <a:ext cx="5867400" cy="5904865"/>
          </a:xfrm>
          <a:prstGeom prst="rect">
            <a:avLst/>
          </a:prstGeom>
        </p:spPr>
      </p:pic>
      <p:pic>
        <p:nvPicPr>
          <p:cNvPr id="5" name="Замещающее содержимое 2"/>
          <p:cNvPicPr>
            <a:picLocks noChangeAspect="1"/>
          </p:cNvPicPr>
          <p:nvPr/>
        </p:nvPicPr>
        <p:blipFill>
          <a:blip r:embed="rId1"/>
          <a:srcRect l="8581" t="27826" r="88840" b="21219"/>
          <a:stretch>
            <a:fillRect/>
          </a:stretch>
        </p:blipFill>
        <p:spPr>
          <a:xfrm rot="5400000">
            <a:off x="3139440" y="-1594485"/>
            <a:ext cx="401955" cy="498030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917825" y="889000"/>
            <a:ext cx="288290" cy="299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265430" y="829945"/>
            <a:ext cx="288290" cy="369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69" name="Заголовок 68"/>
          <p:cNvSpPr>
            <a:spLocks noGrp="1"/>
          </p:cNvSpPr>
          <p:nvPr>
            <p:ph type="title"/>
          </p:nvPr>
        </p:nvSpPr>
        <p:spPr>
          <a:xfrm>
            <a:off x="553720" y="0"/>
            <a:ext cx="10515600" cy="864235"/>
          </a:xfrm>
        </p:spPr>
        <p:txBody>
          <a:bodyPr/>
          <a:p>
            <a:r>
              <a:rPr lang="ru-RU" altLang="ru-RU" b="1"/>
              <a:t>Модель разделения ниш</a:t>
            </a:r>
            <a:endParaRPr lang="ru-RU" altLang="ru-RU" b="1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6127115" y="889000"/>
            <a:ext cx="616585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b="1">
                <a:sym typeface="+mn-ea"/>
              </a:rPr>
              <a:t>Итого:</a:t>
            </a:r>
            <a:endParaRPr lang="ru-RU" altLang="en-US" b="1">
              <a:sym typeface="+mn-ea"/>
            </a:endParaRPr>
          </a:p>
          <a:p>
            <a:endParaRPr lang="ru-RU" altLang="en-US" b="1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>
                <a:sym typeface="+mn-ea"/>
              </a:rPr>
              <a:t>Обилие </a:t>
            </a:r>
            <a:r>
              <a:rPr lang="en-US" altLang="en-US" i="1">
                <a:sym typeface="+mn-ea"/>
              </a:rPr>
              <a:t>M.trossulus</a:t>
            </a:r>
            <a:r>
              <a:rPr lang="en-US" altLang="en-US">
                <a:sym typeface="+mn-ea"/>
              </a:rPr>
              <a:t> </a:t>
            </a:r>
            <a:r>
              <a:rPr lang="ru-RU" altLang="en-US">
                <a:sym typeface="+mn-ea"/>
              </a:rPr>
              <a:t>выше в окрестностях портов.  Причем, в окрестностях активных портов их больше, чем в окрестностях заброшенных. Вид-интродуцент.</a:t>
            </a:r>
            <a:endParaRPr lang="ru-RU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en-US" b="1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>
                <a:sym typeface="+mn-ea"/>
              </a:rPr>
              <a:t>Обилие </a:t>
            </a:r>
            <a:r>
              <a:rPr lang="en-US" altLang="en-US" i="1">
                <a:sym typeface="+mn-ea"/>
              </a:rPr>
              <a:t>M.trossulus</a:t>
            </a:r>
            <a:r>
              <a:rPr lang="ru-RU" altLang="en-US" i="1">
                <a:sym typeface="+mn-ea"/>
              </a:rPr>
              <a:t> </a:t>
            </a:r>
            <a:r>
              <a:rPr lang="ru-RU" altLang="en-US">
                <a:sym typeface="+mn-ea"/>
              </a:rPr>
              <a:t>ниже в местах с повышенной прибойностью. Вид с более тонкой раковиной.</a:t>
            </a:r>
            <a:endParaRPr lang="ru-RU" altLang="en-US" b="1">
              <a:sym typeface="+mn-ea"/>
            </a:endParaRPr>
          </a:p>
          <a:p>
            <a:endParaRPr lang="ru-RU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en-US"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" name="Заголовок 68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ru-RU" altLang="ru-RU" b="1"/>
              <a:t>Модель разделения ниш</a:t>
            </a:r>
            <a:endParaRPr lang="ru-RU" altLang="ru-RU" b="1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rcRect l="73324" t="28884" r="6367" b="12510"/>
          <a:stretch>
            <a:fillRect/>
          </a:stretch>
        </p:blipFill>
        <p:spPr>
          <a:xfrm rot="5400000">
            <a:off x="2701925" y="-134620"/>
            <a:ext cx="4687570" cy="7608570"/>
          </a:xfrm>
        </p:spPr>
      </p:pic>
      <p:sp>
        <p:nvSpPr>
          <p:cNvPr id="5" name="Прямоугольник 4"/>
          <p:cNvSpPr/>
          <p:nvPr/>
        </p:nvSpPr>
        <p:spPr>
          <a:xfrm>
            <a:off x="5131435" y="1408430"/>
            <a:ext cx="4248785" cy="3913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6748145" y="1325880"/>
            <a:ext cx="4457065" cy="2780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/>
          </a:p>
          <a:p>
            <a:r>
              <a:rPr lang="ru-RU" altLang="en-US" b="1">
                <a:sym typeface="+mn-ea"/>
              </a:rPr>
              <a:t>Итого:</a:t>
            </a:r>
            <a:endParaRPr lang="ru-RU" altLang="en-US" b="1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>
                <a:sym typeface="+mn-ea"/>
              </a:rPr>
              <a:t>Обилие </a:t>
            </a:r>
            <a:r>
              <a:rPr lang="en-US" altLang="en-US" i="1">
                <a:sym typeface="+mn-ea"/>
              </a:rPr>
              <a:t>M.trossuus </a:t>
            </a:r>
            <a:r>
              <a:rPr lang="ru-RU" altLang="en-US">
                <a:sym typeface="+mn-ea"/>
              </a:rPr>
              <a:t>выше на водорослях, а</a:t>
            </a:r>
            <a:r>
              <a:rPr lang="en-US" altLang="en-US">
                <a:sym typeface="+mn-ea"/>
              </a:rPr>
              <a:t> </a:t>
            </a:r>
            <a:r>
              <a:rPr lang="en-US" altLang="en-US" i="1">
                <a:sym typeface="+mn-ea"/>
              </a:rPr>
              <a:t>M. edulis</a:t>
            </a:r>
            <a:r>
              <a:rPr lang="en-US" altLang="en-US">
                <a:sym typeface="+mn-ea"/>
              </a:rPr>
              <a:t> - </a:t>
            </a:r>
            <a:r>
              <a:rPr lang="ru-RU" altLang="en-US">
                <a:sym typeface="+mn-ea"/>
              </a:rPr>
              <a:t>на грунте. Происходит расхождение видов по субстратам. Этот фактор действует в масштабах десятков сантиметров. </a:t>
            </a:r>
            <a:endParaRPr lang="ru-RU" altLang="en-US">
              <a:sym typeface="+mn-ea"/>
            </a:endParaRPr>
          </a:p>
          <a:p>
            <a:endParaRPr lang="ru-RU" altLang="en-US">
              <a:sym typeface="+mn-ea"/>
            </a:endParaRPr>
          </a:p>
          <a:p>
            <a:endParaRPr lang="ru-RU" altLang="en-US"/>
          </a:p>
          <a:p>
            <a:endParaRPr lang="ru-RU" altLang="en-US"/>
          </a:p>
          <a:p>
            <a:endParaRPr lang="ru-RU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Чуть больше про разделение ниш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47700" y="1252855"/>
            <a:ext cx="10515600" cy="4351338"/>
          </a:xfrm>
        </p:spPr>
        <p:txBody>
          <a:bodyPr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/>
              <a:t>Мы можем наблюдать расхождение фундаментальных и реализованных ниш. 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/>
              <a:t>В случае с мидиями однозначного ответа, про какие ниши мы говорим,  нет. 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/>
              <a:t>Но! если расхождение ниш связано с конкуренцией, то оно должно быть плотностно-зависимым.</a:t>
            </a:r>
            <a:endParaRPr lang="ru-RU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Зависит ли расхождение видов по субстратам от плотности их поселения?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rcRect l="22548" t="21965" r="21455" b="11272"/>
          <a:stretch>
            <a:fillRect/>
          </a:stretch>
        </p:blipFill>
        <p:spPr>
          <a:xfrm>
            <a:off x="167005" y="1677670"/>
            <a:ext cx="7724140" cy="5180330"/>
          </a:xfrm>
        </p:spPr>
      </p:pic>
      <p:sp>
        <p:nvSpPr>
          <p:cNvPr id="6" name="Текстовое поле 5"/>
          <p:cNvSpPr txBox="1"/>
          <p:nvPr/>
        </p:nvSpPr>
        <p:spPr>
          <a:xfrm>
            <a:off x="7527925" y="1325880"/>
            <a:ext cx="4664075" cy="2780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ru-RU" altLang="en-US"/>
          </a:p>
          <a:p>
            <a:r>
              <a:rPr lang="ru-RU" altLang="en-US" b="1">
                <a:sym typeface="+mn-ea"/>
              </a:rPr>
              <a:t>Модель, описывающая поведение разности </a:t>
            </a:r>
            <a:endParaRPr lang="ru-RU" altLang="en-US" b="1">
              <a:sym typeface="+mn-ea"/>
            </a:endParaRPr>
          </a:p>
          <a:p>
            <a:endParaRPr lang="ru-RU" altLang="en-US" sz="2800" b="1" i="1">
              <a:sym typeface="+mn-ea"/>
            </a:endParaRPr>
          </a:p>
          <a:p>
            <a:r>
              <a:rPr lang="en-US" altLang="ru-RU" sz="2800" b="1" i="1">
                <a:sym typeface="+mn-ea"/>
              </a:rPr>
              <a:t>Diff</a:t>
            </a:r>
            <a:r>
              <a:rPr lang="en-US" altLang="ru-RU" sz="2800" b="1">
                <a:sym typeface="+mn-ea"/>
              </a:rPr>
              <a:t> = </a:t>
            </a:r>
            <a:r>
              <a:rPr lang="en-US" altLang="ru-RU" sz="2800" b="1" i="1">
                <a:sym typeface="+mn-ea"/>
              </a:rPr>
              <a:t>Ptros</a:t>
            </a:r>
            <a:r>
              <a:rPr lang="en-US" altLang="ru-RU" sz="2800" b="1" baseline="-25000">
                <a:sym typeface="+mn-ea"/>
              </a:rPr>
              <a:t>Algae </a:t>
            </a:r>
            <a:r>
              <a:rPr lang="en-US" altLang="ru-RU" sz="2800" b="1">
                <a:sym typeface="+mn-ea"/>
              </a:rPr>
              <a:t>– </a:t>
            </a:r>
            <a:r>
              <a:rPr lang="en-US" altLang="ru-RU" sz="2800" b="1" i="1">
                <a:sym typeface="+mn-ea"/>
              </a:rPr>
              <a:t>Ptros</a:t>
            </a:r>
            <a:r>
              <a:rPr lang="en-US" altLang="ru-RU" sz="2800" b="1" baseline="-25000">
                <a:sym typeface="+mn-ea"/>
              </a:rPr>
              <a:t>Bottom</a:t>
            </a:r>
            <a:endParaRPr lang="ru-RU" altLang="en-US" b="1">
              <a:sym typeface="+mn-ea"/>
            </a:endParaRPr>
          </a:p>
          <a:p>
            <a:endParaRPr lang="ru-RU" altLang="en-US" b="1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>
                <a:sym typeface="+mn-ea"/>
              </a:rPr>
              <a:t>Есть явный сигнал зависимости от плотности</a:t>
            </a:r>
            <a:r>
              <a:rPr lang="en-US" altLang="ru-RU">
                <a:sym typeface="+mn-ea"/>
              </a:rPr>
              <a:t>.</a:t>
            </a:r>
            <a:endParaRPr lang="en-US" altLang="ru-RU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>
                <a:sym typeface="+mn-ea"/>
              </a:rPr>
              <a:t>Чем выше плотность </a:t>
            </a:r>
            <a:r>
              <a:rPr lang="en-US" altLang="en-US">
                <a:sym typeface="+mn-ea"/>
              </a:rPr>
              <a:t>E</a:t>
            </a:r>
            <a:r>
              <a:rPr lang="en-US" altLang="ru-RU">
                <a:sym typeface="+mn-ea"/>
              </a:rPr>
              <a:t>-</a:t>
            </a:r>
            <a:r>
              <a:rPr lang="ru-RU" altLang="ru-RU">
                <a:sym typeface="+mn-ea"/>
              </a:rPr>
              <a:t>морфотипа (</a:t>
            </a:r>
            <a:r>
              <a:rPr lang="en-US" altLang="ru-RU" i="1">
                <a:sym typeface="+mn-ea"/>
              </a:rPr>
              <a:t>M.edulis</a:t>
            </a:r>
            <a:r>
              <a:rPr lang="en-US" altLang="ru-RU">
                <a:sym typeface="+mn-ea"/>
              </a:rPr>
              <a:t>)</a:t>
            </a:r>
            <a:r>
              <a:rPr lang="ru-RU" altLang="en-US">
                <a:sym typeface="+mn-ea"/>
              </a:rPr>
              <a:t>,</a:t>
            </a:r>
            <a:r>
              <a:rPr lang="ru-RU" altLang="ru-RU">
                <a:sym typeface="+mn-ea"/>
              </a:rPr>
              <a:t> тем выше разница в значениях </a:t>
            </a:r>
            <a:r>
              <a:rPr lang="en-US" altLang="ru-RU" i="1">
                <a:sym typeface="+mn-ea"/>
              </a:rPr>
              <a:t>Ptros</a:t>
            </a:r>
            <a:r>
              <a:rPr lang="ru-RU" altLang="en-US" i="1">
                <a:sym typeface="+mn-ea"/>
              </a:rPr>
              <a:t> </a:t>
            </a:r>
            <a:r>
              <a:rPr lang="ru-RU" altLang="en-US">
                <a:sym typeface="+mn-ea"/>
              </a:rPr>
              <a:t> на водорослях и на грунте</a:t>
            </a:r>
            <a:r>
              <a:rPr lang="en-US" altLang="ru-RU">
                <a:sym typeface="+mn-ea"/>
              </a:rPr>
              <a:t>.</a:t>
            </a:r>
            <a:endParaRPr lang="ru-RU" altLang="en-US">
              <a:sym typeface="+mn-ea"/>
            </a:endParaRPr>
          </a:p>
          <a:p>
            <a:endParaRPr lang="ru-RU" altLang="en-US"/>
          </a:p>
          <a:p>
            <a:endParaRPr lang="ru-RU" altLang="en-US"/>
          </a:p>
          <a:p>
            <a:endParaRPr lang="ru-RU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Где живут мидии?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ru-RU" altLang="en-US"/>
              <a:t>С</a:t>
            </a:r>
            <a:r>
              <a:rPr lang="en-US" altLang="en-US"/>
              <a:t>редой</a:t>
            </a:r>
            <a:r>
              <a:rPr lang="en-US" altLang="ru-RU"/>
              <a:t> </a:t>
            </a:r>
            <a:r>
              <a:rPr lang="en-US" altLang="en-US"/>
              <a:t>обитания</a:t>
            </a:r>
            <a:r>
              <a:rPr lang="ru-RU" altLang="en-US"/>
              <a:t> коренного для Белого моря вида,</a:t>
            </a:r>
            <a:r>
              <a:rPr lang="en-US" altLang="ru-RU"/>
              <a:t> </a:t>
            </a:r>
            <a:r>
              <a:rPr lang="en-US" altLang="en-US" i="1"/>
              <a:t>M. edulis</a:t>
            </a:r>
            <a:r>
              <a:rPr lang="ru-RU" altLang="en-US" i="1"/>
              <a:t>,</a:t>
            </a:r>
            <a:r>
              <a:rPr lang="ru-RU" altLang="en-US"/>
              <a:t> </a:t>
            </a:r>
            <a:r>
              <a:rPr lang="en-US" altLang="en-US"/>
              <a:t>явля</a:t>
            </a:r>
            <a:r>
              <a:rPr lang="ru-RU" altLang="en-US"/>
              <a:t>ю</a:t>
            </a:r>
            <a:r>
              <a:rPr lang="en-US" altLang="en-US"/>
              <a:t>тся</a:t>
            </a:r>
            <a:r>
              <a:rPr lang="en-US" altLang="ru-RU"/>
              <a:t> </a:t>
            </a:r>
            <a:r>
              <a:rPr lang="en-US" altLang="en-US"/>
              <a:t>донн</a:t>
            </a:r>
            <a:r>
              <a:rPr lang="ru-RU" altLang="en-US"/>
              <a:t>ые</a:t>
            </a:r>
            <a:r>
              <a:rPr lang="en-US" altLang="ru-RU"/>
              <a:t> </a:t>
            </a:r>
            <a:r>
              <a:rPr lang="en-US" altLang="en-US"/>
              <a:t>субстрат</a:t>
            </a:r>
            <a:r>
              <a:rPr lang="ru-RU" altLang="en-US"/>
              <a:t>ы (заиленный песок, гравий, камни)</a:t>
            </a:r>
            <a:r>
              <a:rPr lang="en-US" altLang="ru-RU"/>
              <a:t> </a:t>
            </a:r>
            <a:r>
              <a:rPr lang="en-US" altLang="en-US"/>
              <a:t>в</a:t>
            </a:r>
            <a:r>
              <a:rPr lang="en-US" altLang="ru-RU"/>
              <a:t> </a:t>
            </a:r>
            <a:r>
              <a:rPr lang="en-US" altLang="en-US"/>
              <a:t>местах</a:t>
            </a:r>
            <a:r>
              <a:rPr lang="en-US" altLang="ru-RU"/>
              <a:t>, </a:t>
            </a:r>
            <a:r>
              <a:rPr lang="ru-RU" altLang="en-US"/>
              <a:t>с высоким прибоем (или течениями)</a:t>
            </a:r>
            <a:r>
              <a:rPr lang="en-US" altLang="ru-RU"/>
              <a:t>, </a:t>
            </a:r>
            <a:r>
              <a:rPr lang="en-US" altLang="en-US"/>
              <a:t>с</a:t>
            </a:r>
            <a:r>
              <a:rPr lang="ru-RU" altLang="en-US"/>
              <a:t>о средней для Белого моря соленостью, </a:t>
            </a:r>
            <a:r>
              <a:rPr lang="en-US" altLang="en-US"/>
              <a:t>вдали</a:t>
            </a:r>
            <a:r>
              <a:rPr lang="en-US" altLang="ru-RU"/>
              <a:t> </a:t>
            </a:r>
            <a:r>
              <a:rPr lang="en-US" altLang="en-US"/>
              <a:t>от</a:t>
            </a:r>
            <a:r>
              <a:rPr lang="en-US" altLang="ru-RU"/>
              <a:t> </a:t>
            </a:r>
            <a:r>
              <a:rPr lang="en-US" altLang="en-US"/>
              <a:t>портов</a:t>
            </a:r>
            <a:r>
              <a:rPr lang="en-US" altLang="ru-RU"/>
              <a:t> </a:t>
            </a:r>
            <a:r>
              <a:rPr lang="en-US" altLang="en-US"/>
              <a:t>и</a:t>
            </a:r>
            <a:r>
              <a:rPr lang="en-US" altLang="ru-RU"/>
              <a:t> </a:t>
            </a:r>
            <a:r>
              <a:rPr lang="en-US" altLang="en-US"/>
              <a:t>крупных</a:t>
            </a:r>
            <a:r>
              <a:rPr lang="en-US" altLang="ru-RU"/>
              <a:t> </a:t>
            </a:r>
            <a:r>
              <a:rPr lang="en-US" altLang="en-US"/>
              <a:t>рек</a:t>
            </a:r>
            <a:r>
              <a:rPr lang="en-US" altLang="ru-RU"/>
              <a:t>. </a:t>
            </a:r>
            <a:endParaRPr lang="en-US" altLang="ru-RU"/>
          </a:p>
          <a:p>
            <a:endParaRPr lang="en-US" altLang="ru-RU"/>
          </a:p>
          <a:p>
            <a:r>
              <a:rPr lang="ru-RU" altLang="en-US"/>
              <a:t>С</a:t>
            </a:r>
            <a:r>
              <a:rPr lang="en-US" altLang="en-US"/>
              <a:t>реда</a:t>
            </a:r>
            <a:r>
              <a:rPr lang="en-US" altLang="ru-RU"/>
              <a:t> </a:t>
            </a:r>
            <a:r>
              <a:rPr lang="en-US" altLang="en-US"/>
              <a:t>обитания</a:t>
            </a:r>
            <a:r>
              <a:rPr lang="en-US" altLang="ru-RU"/>
              <a:t> </a:t>
            </a:r>
            <a:r>
              <a:rPr lang="en-US" altLang="en-US"/>
              <a:t>для</a:t>
            </a:r>
            <a:r>
              <a:rPr lang="en-US" altLang="ru-RU"/>
              <a:t> </a:t>
            </a:r>
            <a:r>
              <a:rPr lang="ru-RU" altLang="en-US"/>
              <a:t>вида-вселенца, </a:t>
            </a:r>
            <a:r>
              <a:rPr lang="en-US" altLang="ru-RU" i="1"/>
              <a:t>M.trossulus</a:t>
            </a:r>
            <a:r>
              <a:rPr lang="ru-RU" altLang="en-US" i="1"/>
              <a:t>,</a:t>
            </a:r>
            <a:r>
              <a:rPr lang="en-US" altLang="ru-RU"/>
              <a:t>  — </a:t>
            </a:r>
            <a:r>
              <a:rPr lang="en-US" altLang="en-US"/>
              <a:t>это</a:t>
            </a:r>
            <a:r>
              <a:rPr lang="en-US" altLang="ru-RU"/>
              <a:t> </a:t>
            </a:r>
            <a:r>
              <a:rPr lang="ru-RU" altLang="en-US"/>
              <a:t>талломы </a:t>
            </a:r>
            <a:r>
              <a:rPr lang="en-US" altLang="en-US"/>
              <a:t>водоросл</a:t>
            </a:r>
            <a:r>
              <a:rPr lang="ru-RU" altLang="en-US"/>
              <a:t>ей (куда их загоняет конкуренция с </a:t>
            </a:r>
            <a:r>
              <a:rPr lang="en-US" altLang="en-US" i="1"/>
              <a:t>M.edulis</a:t>
            </a:r>
            <a:r>
              <a:rPr lang="en-US" altLang="en-US"/>
              <a:t>)</a:t>
            </a:r>
            <a:r>
              <a:rPr lang="ru-RU" altLang="en-US"/>
              <a:t> </a:t>
            </a:r>
            <a:r>
              <a:rPr lang="en-US" altLang="en-US"/>
              <a:t>в</a:t>
            </a:r>
            <a:r>
              <a:rPr lang="en-US" altLang="ru-RU"/>
              <a:t> </a:t>
            </a:r>
            <a:r>
              <a:rPr lang="en-US" altLang="en-US"/>
              <a:t>местах</a:t>
            </a:r>
            <a:r>
              <a:rPr lang="en-US" altLang="ru-RU"/>
              <a:t>, </a:t>
            </a:r>
            <a:r>
              <a:rPr lang="en-US" altLang="en-US"/>
              <a:t>защищённых</a:t>
            </a:r>
            <a:r>
              <a:rPr lang="en-US" altLang="ru-RU"/>
              <a:t> </a:t>
            </a:r>
            <a:r>
              <a:rPr lang="en-US" altLang="en-US"/>
              <a:t>от</a:t>
            </a:r>
            <a:r>
              <a:rPr lang="en-US" altLang="ru-RU"/>
              <a:t> </a:t>
            </a:r>
            <a:r>
              <a:rPr lang="en-US" altLang="en-US"/>
              <a:t>прибоя</a:t>
            </a:r>
            <a:r>
              <a:rPr lang="en-US" altLang="ru-RU"/>
              <a:t>, </a:t>
            </a:r>
            <a:r>
              <a:rPr lang="en-US" altLang="en-US"/>
              <a:t>с</a:t>
            </a:r>
            <a:r>
              <a:rPr lang="en-US" altLang="ru-RU"/>
              <a:t> </a:t>
            </a:r>
            <a:r>
              <a:rPr lang="en-US" altLang="en-US"/>
              <a:t>солёностью</a:t>
            </a:r>
            <a:r>
              <a:rPr lang="en-US" altLang="ru-RU"/>
              <a:t> </a:t>
            </a:r>
            <a:r>
              <a:rPr lang="en-US" altLang="en-US"/>
              <a:t>ниже</a:t>
            </a:r>
            <a:r>
              <a:rPr lang="en-US" altLang="ru-RU"/>
              <a:t> </a:t>
            </a:r>
            <a:r>
              <a:rPr lang="en-US" altLang="en-US"/>
              <a:t>средней</a:t>
            </a:r>
            <a:r>
              <a:rPr lang="en-US" altLang="ru-RU"/>
              <a:t> </a:t>
            </a:r>
            <a:r>
              <a:rPr lang="en-US" altLang="en-US"/>
              <a:t>по</a:t>
            </a:r>
            <a:r>
              <a:rPr lang="en-US" altLang="ru-RU"/>
              <a:t> </a:t>
            </a:r>
            <a:r>
              <a:rPr lang="en-US" altLang="en-US"/>
              <a:t>Белому</a:t>
            </a:r>
            <a:r>
              <a:rPr lang="en-US" altLang="ru-RU"/>
              <a:t> </a:t>
            </a:r>
            <a:r>
              <a:rPr lang="en-US" altLang="en-US"/>
              <a:t>морю</a:t>
            </a:r>
            <a:r>
              <a:rPr lang="en-US" altLang="ru-RU"/>
              <a:t>, </a:t>
            </a:r>
            <a:r>
              <a:rPr lang="en-US" altLang="en-US"/>
              <a:t>расположенных</a:t>
            </a:r>
            <a:r>
              <a:rPr lang="en-US" altLang="ru-RU"/>
              <a:t> </a:t>
            </a:r>
            <a:r>
              <a:rPr lang="en-US" altLang="en-US"/>
              <a:t>вблизи</a:t>
            </a:r>
            <a:r>
              <a:rPr lang="en-US" altLang="ru-RU"/>
              <a:t> </a:t>
            </a:r>
            <a:r>
              <a:rPr lang="en-US" altLang="en-US"/>
              <a:t>действующих</a:t>
            </a:r>
            <a:r>
              <a:rPr lang="en-US" altLang="ru-RU"/>
              <a:t> </a:t>
            </a:r>
            <a:r>
              <a:rPr lang="en-US" altLang="en-US"/>
              <a:t>портов</a:t>
            </a:r>
            <a:r>
              <a:rPr lang="en-US" altLang="ru-RU"/>
              <a:t> </a:t>
            </a:r>
            <a:r>
              <a:rPr lang="en-US" altLang="en-US"/>
              <a:t>и</a:t>
            </a:r>
            <a:r>
              <a:rPr lang="en-US" altLang="ru-RU"/>
              <a:t> </a:t>
            </a:r>
            <a:r>
              <a:rPr lang="en-US" altLang="en-US"/>
              <a:t>крупных</a:t>
            </a:r>
            <a:r>
              <a:rPr lang="en-US" altLang="ru-RU"/>
              <a:t> </a:t>
            </a:r>
            <a:r>
              <a:rPr lang="en-US" altLang="en-US"/>
              <a:t>рек</a:t>
            </a:r>
            <a:r>
              <a:rPr lang="en-US" altLang="ru-RU"/>
              <a:t>.</a:t>
            </a:r>
            <a:endParaRPr lang="en-US" altLang="ru-RU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p>
            <a:r>
              <a:rPr lang="ru-RU" altLang="en-US"/>
              <a:t>Всякая </a:t>
            </a:r>
            <a:r>
              <a:rPr lang="en-US" altLang="ru-RU"/>
              <a:t>SDM </a:t>
            </a:r>
            <a:r>
              <a:rPr lang="ru-RU" altLang="ru-RU"/>
              <a:t>лишь тогда что-нибудь </a:t>
            </a:r>
            <a:br>
              <a:rPr lang="ru-RU" altLang="ru-RU"/>
            </a:br>
            <a:r>
              <a:rPr lang="ru-RU" altLang="ru-RU"/>
              <a:t>стоит, если она умеет предсказывать</a:t>
            </a:r>
            <a:endParaRPr lang="ru-RU" altLang="ru-RU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7112000" y="-317"/>
            <a:ext cx="5080000" cy="645160"/>
          </a:xfrm>
          <a:prstGeom prst="rect">
            <a:avLst/>
          </a:prstGeom>
        </p:spPr>
        <p:txBody>
          <a:bodyPr>
            <a:spAutoFit/>
          </a:bodyPr>
          <a:p>
            <a:pPr marL="0" indent="0" algn="r">
              <a:lnSpc>
                <a:spcPts val="144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b="0" i="0">
                <a:solidFill>
                  <a:srgbClr val="1B1E24"/>
                </a:solidFill>
                <a:latin typeface="Roboto"/>
                <a:ea typeface="Roboto"/>
              </a:rPr>
              <a:t>Всякая революция лишь тогда </a:t>
            </a:r>
            <a:endParaRPr lang="en-US" altLang="zh-CN" sz="1400" b="0" i="0">
              <a:solidFill>
                <a:srgbClr val="1B1E24"/>
              </a:solidFill>
              <a:latin typeface="Roboto"/>
              <a:ea typeface="Roboto"/>
            </a:endParaRPr>
          </a:p>
          <a:p>
            <a:pPr marL="0" indent="0" algn="r">
              <a:lnSpc>
                <a:spcPts val="144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b="0" i="0">
                <a:solidFill>
                  <a:srgbClr val="1B1E24"/>
                </a:solidFill>
                <a:latin typeface="Roboto"/>
                <a:ea typeface="Roboto"/>
              </a:rPr>
              <a:t>чего-нибудь стоит, если она умеет защищаться... </a:t>
            </a:r>
            <a:endParaRPr lang="en-US" altLang="zh-CN" sz="1400" b="0" i="0">
              <a:solidFill>
                <a:srgbClr val="1B1E24"/>
              </a:solidFill>
              <a:latin typeface="Roboto"/>
              <a:ea typeface="Roboto"/>
            </a:endParaRPr>
          </a:p>
          <a:p>
            <a:pPr marL="0" indent="0" algn="r">
              <a:lnSpc>
                <a:spcPts val="144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b="0" i="0">
                <a:solidFill>
                  <a:srgbClr val="1B1E24"/>
                </a:solidFill>
                <a:latin typeface="Roboto"/>
                <a:ea typeface="Roboto"/>
              </a:rPr>
              <a:t> В. И. ЛЕНИН</a:t>
            </a:r>
            <a:endParaRPr lang="en-US" altLang="zh-CN" sz="1400" b="0" i="0">
              <a:solidFill>
                <a:srgbClr val="1B1E24"/>
              </a:solidFill>
              <a:latin typeface="Roboto"/>
              <a:ea typeface="Roboto"/>
            </a:endParaRPr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sz="quarter" idx="13"/>
          </p:nvPr>
        </p:nvPicPr>
        <p:blipFill>
          <a:blip r:embed="rId1"/>
          <a:srcRect l="819" r="-103"/>
          <a:stretch>
            <a:fillRect/>
          </a:stretch>
        </p:blipFill>
        <p:spPr>
          <a:xfrm>
            <a:off x="1901190" y="1325880"/>
            <a:ext cx="8389620" cy="3789680"/>
          </a:xfrm>
        </p:spPr>
      </p:pic>
      <p:sp>
        <p:nvSpPr>
          <p:cNvPr id="7" name="Текстовое поле 6"/>
          <p:cNvSpPr txBox="1"/>
          <p:nvPr/>
        </p:nvSpPr>
        <p:spPr>
          <a:xfrm>
            <a:off x="989330" y="5263515"/>
            <a:ext cx="1006792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800"/>
              <a:t>Если </a:t>
            </a:r>
            <a:r>
              <a:rPr lang="en-US" altLang="en-US" sz="2800"/>
              <a:t>SDM </a:t>
            </a:r>
            <a:r>
              <a:rPr lang="ru-RU" altLang="en-US" sz="2800"/>
              <a:t>работает, то, зная значения предикторов (современные, будущие или прошлые), мы можем предсказать места потенциального вселения вида. </a:t>
            </a:r>
            <a:endParaRPr lang="ru-RU" altLang="en-US"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ru-RU"/>
              <a:t>Number of the Day</a:t>
            </a:r>
            <a:endParaRPr lang="en-US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pPr algn="ctr"/>
            <a:r>
              <a:rPr lang="en-US" altLang="ru-RU" sz="11500" b="1"/>
              <a:t>1110</a:t>
            </a:r>
            <a:r>
              <a:rPr lang="en-US" altLang="ru-RU" sz="11500"/>
              <a:t> </a:t>
            </a:r>
            <a:endParaRPr lang="en-US" altLang="ru-RU" sz="11500"/>
          </a:p>
          <a:p>
            <a:pPr algn="ctr"/>
            <a:r>
              <a:rPr lang="ru-RU" altLang="ru-RU" sz="11500"/>
              <a:t>д</a:t>
            </a:r>
            <a:r>
              <a:rPr lang="ru-RU" altLang="ru-RU" sz="11500"/>
              <a:t>ней и ночей</a:t>
            </a:r>
            <a:endParaRPr lang="ru-RU" altLang="ru-RU" sz="1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ru-RU" altLang="en-US"/>
              <a:t>Проверка пердиктивной силы модели </a:t>
            </a:r>
            <a:endParaRPr lang="ru-RU" altLang="en-US"/>
          </a:p>
        </p:txBody>
      </p:sp>
      <p:graphicFrame>
        <p:nvGraphicFramePr>
          <p:cNvPr id="5" name="Замещающее содержимое 4"/>
          <p:cNvGraphicFramePr/>
          <p:nvPr>
            <p:ph idx="1"/>
            <p:custDataLst>
              <p:tags r:id="rId1"/>
            </p:custDataLst>
          </p:nvPr>
        </p:nvGraphicFramePr>
        <p:xfrm>
          <a:off x="838200" y="2587625"/>
          <a:ext cx="10515600" cy="2475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661035"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800">
                          <a:sym typeface="+mn-ea"/>
                        </a:rPr>
                        <a:t>Наблюдение</a:t>
                      </a:r>
                      <a:r>
                        <a:rPr lang="en-US" altLang="ru-RU" sz="1800">
                          <a:sym typeface="+mn-ea"/>
                        </a:rPr>
                        <a:t>: </a:t>
                      </a:r>
                      <a:r>
                        <a:rPr lang="ru-RU" altLang="en-US"/>
                        <a:t>Явление есть 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Наблюдение: Явления нет</a:t>
                      </a:r>
                      <a:endParaRPr lang="ru-RU" altLang="en-US"/>
                    </a:p>
                  </a:txBody>
                  <a:tcPr/>
                </a:tc>
              </a:tr>
              <a:tr h="90741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b="1"/>
                        <a:t>Предсказание</a:t>
                      </a:r>
                      <a:r>
                        <a:rPr lang="ru-RU" altLang="en-US"/>
                        <a:t>: Явление есть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/>
                        <a:t>True Positive</a:t>
                      </a:r>
                      <a:r>
                        <a:rPr lang="ru-RU" altLang="en-US"/>
                        <a:t> (</a:t>
                      </a:r>
                      <a:r>
                        <a:rPr lang="en-US" altLang="ru-RU"/>
                        <a:t>TP)</a:t>
                      </a:r>
                      <a:endParaRPr lang="en-US" altLang="ru-RU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/>
                        <a:t>False Positive (FP)</a:t>
                      </a:r>
                      <a:endParaRPr lang="en-US" altLang="ru-RU"/>
                    </a:p>
                  </a:txBody>
                  <a:tcPr/>
                </a:tc>
              </a:tr>
              <a:tr h="90678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800" b="1">
                          <a:sym typeface="+mn-ea"/>
                        </a:rPr>
                        <a:t>Предсказание</a:t>
                      </a:r>
                      <a:r>
                        <a:rPr lang="ru-RU" altLang="en-US" sz="1800">
                          <a:sym typeface="+mn-ea"/>
                        </a:rPr>
                        <a:t>: Явления нет</a:t>
                      </a:r>
                      <a:endParaRPr lang="ru-RU" altLang="en-US" sz="1800"/>
                    </a:p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False Negative (FN)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ru-RU"/>
                        <a:t>True Negative (TN)</a:t>
                      </a:r>
                      <a:endParaRPr lang="en-US" altLang="ru-RU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Текстовое поле 5"/>
          <p:cNvSpPr txBox="1"/>
          <p:nvPr/>
        </p:nvSpPr>
        <p:spPr>
          <a:xfrm>
            <a:off x="838200" y="1200150"/>
            <a:ext cx="97663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sz="2800"/>
              <a:t>Самый простой (и правильный) путь - это использование бинарного классификатора</a:t>
            </a:r>
            <a:endParaRPr lang="en-US" altLang="ru-RU" sz="2800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838200" y="5252085"/>
            <a:ext cx="97663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sz="2800"/>
              <a:t>Бинарный классификатор: </a:t>
            </a:r>
            <a:endParaRPr lang="ru-RU" altLang="ru-RU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ru-RU" sz="2800"/>
              <a:t>Ptros &gt; 0.5 </a:t>
            </a:r>
            <a:r>
              <a:rPr lang="ru-RU" altLang="en-US" sz="2800"/>
              <a:t> доминируют </a:t>
            </a:r>
            <a:r>
              <a:rPr lang="en-US" altLang="ru-RU" sz="2800" i="1"/>
              <a:t>MT</a:t>
            </a:r>
            <a:endParaRPr lang="en-US" altLang="ru-RU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ru-RU" sz="2800">
                <a:sym typeface="+mn-ea"/>
              </a:rPr>
              <a:t>Ptros &lt; 0.5 </a:t>
            </a:r>
            <a:r>
              <a:rPr lang="ru-RU" altLang="en-US" sz="2800">
                <a:sym typeface="+mn-ea"/>
              </a:rPr>
              <a:t> доминируют </a:t>
            </a:r>
            <a:r>
              <a:rPr lang="en-US" altLang="ru-RU" sz="2800" i="1">
                <a:sym typeface="+mn-ea"/>
              </a:rPr>
              <a:t>ME</a:t>
            </a:r>
            <a:endParaRPr lang="ru-RU" altLang="en-US" sz="2800" i="1"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3335" y="0"/>
            <a:ext cx="10515600" cy="922020"/>
          </a:xfrm>
        </p:spPr>
        <p:txBody>
          <a:bodyPr/>
          <a:p>
            <a:r>
              <a:rPr lang="ru-RU" altLang="en-US"/>
              <a:t>Проверка пердиктивной силы модели 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sz="half" idx="1"/>
          </p:nvPr>
        </p:nvPicPr>
        <p:blipFill>
          <a:blip r:embed="rId1"/>
          <a:srcRect l="19540" t="20925" r="20911" b="9572"/>
          <a:stretch>
            <a:fillRect/>
          </a:stretch>
        </p:blipFill>
        <p:spPr>
          <a:xfrm>
            <a:off x="-13335" y="766445"/>
            <a:ext cx="8503285" cy="5582285"/>
          </a:xfrm>
        </p:spPr>
      </p:pic>
      <p:graphicFrame>
        <p:nvGraphicFramePr>
          <p:cNvPr id="7" name="Замещающее содержимое 6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10244455" y="2334260"/>
          <a:ext cx="817245" cy="193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914400" imgH="215900" progId="Equation.KSEE3">
                  <p:embed/>
                </p:oleObj>
              </mc:Choice>
              <mc:Fallback>
                <p:oleObj name="" r:id="rId2" imgW="914400" imgH="215900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44455" y="2334260"/>
                        <a:ext cx="817245" cy="193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Текстовое поле 5"/>
          <p:cNvSpPr txBox="1"/>
          <p:nvPr/>
        </p:nvSpPr>
        <p:spPr>
          <a:xfrm>
            <a:off x="8676005" y="1165860"/>
            <a:ext cx="341757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В  Белом море предиктивная сила высокая (</a:t>
            </a:r>
            <a:r>
              <a:rPr lang="en-US" altLang="en-US"/>
              <a:t>AUC = 0.85)</a:t>
            </a:r>
            <a:endParaRPr lang="en-US" altLang="en-US"/>
          </a:p>
          <a:p>
            <a:endParaRPr lang="en-US" altLang="en-US"/>
          </a:p>
          <a:p>
            <a:r>
              <a:rPr lang="ru-RU" altLang="en-US"/>
              <a:t>В Тюва губе предиктивная сила умеренная (</a:t>
            </a:r>
            <a:r>
              <a:rPr lang="en-US" altLang="en-US"/>
              <a:t>AUC     0 .7)</a:t>
            </a:r>
            <a:r>
              <a:rPr lang="ru-RU" altLang="en-US"/>
              <a:t> это можно связать с низкой адаптированностью материала для построенной </a:t>
            </a:r>
            <a:r>
              <a:rPr lang="en-US" altLang="en-US"/>
              <a:t>SDM</a:t>
            </a:r>
            <a:r>
              <a:rPr lang="ru-RU" altLang="en-US"/>
              <a:t> и/или с низкой выраженностью градиентов в Тюва губе.</a:t>
            </a:r>
            <a:endParaRPr lang="ru-RU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0" y="0"/>
            <a:ext cx="10515600" cy="829310"/>
          </a:xfrm>
        </p:spPr>
        <p:txBody>
          <a:bodyPr/>
          <a:p>
            <a:r>
              <a:rPr lang="ru-RU" altLang="ru-RU"/>
              <a:t>Красные зоны вселения </a:t>
            </a:r>
            <a:r>
              <a:rPr lang="en-US" altLang="ru-RU" i="1"/>
              <a:t>M.trossulus</a:t>
            </a:r>
            <a:endParaRPr lang="en-US" altLang="ru-RU" i="1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rcRect t="13215" b="13215"/>
          <a:stretch>
            <a:fillRect/>
          </a:stretch>
        </p:blipFill>
        <p:spPr>
          <a:xfrm>
            <a:off x="2540" y="829310"/>
            <a:ext cx="12131675" cy="5020945"/>
          </a:xfrm>
        </p:spPr>
      </p:pic>
      <p:sp>
        <p:nvSpPr>
          <p:cNvPr id="6" name="Прямоугольник 5"/>
          <p:cNvSpPr/>
          <p:nvPr/>
        </p:nvSpPr>
        <p:spPr>
          <a:xfrm>
            <a:off x="8934450" y="3326765"/>
            <a:ext cx="807720" cy="3460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5612765"/>
          </a:xfrm>
        </p:spPr>
        <p:txBody>
          <a:bodyPr/>
          <a:p>
            <a:pPr algn="ctr"/>
            <a:r>
              <a:rPr lang="ru-RU" altLang="ru-RU" sz="6600"/>
              <a:t>Спасибо за внимание!</a:t>
            </a:r>
            <a:endParaRPr lang="ru-RU" altLang="ru-RU" sz="6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sz="quarter" idx="13"/>
          </p:nvPr>
        </p:nvPicPr>
        <p:blipFill>
          <a:blip r:embed="rId1"/>
          <a:srcRect l="29" r="29"/>
          <a:stretch>
            <a:fillRect/>
          </a:stretch>
        </p:blipFill>
        <p:spPr>
          <a:xfrm>
            <a:off x="233680" y="1299210"/>
            <a:ext cx="10515600" cy="5558790"/>
          </a:xfr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ru-RU" altLang="en-US" b="1">
                <a:sym typeface="+mn-ea"/>
              </a:rPr>
              <a:t>Что такое экологическая ниша?</a:t>
            </a:r>
            <a:endParaRPr lang="ru-RU" altLang="en-US" b="1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55" y="893445"/>
            <a:ext cx="2331720" cy="34982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Замещающее содержимое 2"/>
          <p:cNvPicPr>
            <a:picLocks noChangeAspect="1"/>
          </p:cNvPicPr>
          <p:nvPr>
            <p:ph sz="quarter" idx="13"/>
          </p:nvPr>
        </p:nvPicPr>
        <p:blipFill>
          <a:blip r:embed="rId1"/>
          <a:srcRect l="18539" t="24793" r="20091" b="6296"/>
          <a:stretch>
            <a:fillRect/>
          </a:stretch>
        </p:blipFill>
        <p:spPr>
          <a:xfrm>
            <a:off x="0" y="0"/>
            <a:ext cx="6453505" cy="4076065"/>
          </a:xfr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rcRect l="24052" t="25648" r="25177" b="7389"/>
          <a:stretch>
            <a:fillRect/>
          </a:stretch>
        </p:blipFill>
        <p:spPr>
          <a:xfrm>
            <a:off x="2454910" y="1788795"/>
            <a:ext cx="6189980" cy="459232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rcRect l="23943" t="24917" r="27854" b="26593"/>
          <a:stretch>
            <a:fillRect/>
          </a:stretch>
        </p:blipFill>
        <p:spPr>
          <a:xfrm>
            <a:off x="4568825" y="3429000"/>
            <a:ext cx="5876925" cy="3325495"/>
          </a:xfrm>
          <a:prstGeom prst="rect">
            <a:avLst/>
          </a:prstGeom>
        </p:spPr>
      </p:pic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6644640" y="263525"/>
            <a:ext cx="5217160" cy="1325880"/>
          </a:xfrm>
        </p:spPr>
        <p:txBody>
          <a:bodyPr>
            <a:normAutofit fontScale="90000"/>
          </a:bodyPr>
          <a:p>
            <a:pPr algn="r"/>
            <a:r>
              <a:rPr lang="ru-RU" altLang="ru-RU" b="1"/>
              <a:t>Порвать, </a:t>
            </a:r>
            <a:br>
              <a:rPr lang="ru-RU" altLang="ru-RU" b="1"/>
            </a:br>
            <a:r>
              <a:rPr lang="ru-RU" altLang="ru-RU" b="1"/>
              <a:t>Сшить, </a:t>
            </a:r>
            <a:br>
              <a:rPr lang="ru-RU" altLang="ru-RU" b="1"/>
            </a:br>
            <a:r>
              <a:rPr lang="ru-RU" altLang="ru-RU" b="1"/>
              <a:t>Переосмыслить</a:t>
            </a:r>
            <a:endParaRPr lang="ru-RU" altLang="ru-RU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ru-RU" altLang="en-US"/>
              <a:t>Что такое экологическая ниша?</a:t>
            </a:r>
            <a:endParaRPr lang="ru-RU" altLang="en-US"/>
          </a:p>
        </p:txBody>
      </p:sp>
      <p:pic>
        <p:nvPicPr>
          <p:cNvPr id="5" name="Picture 5" descr="R3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825" y="1644650"/>
            <a:ext cx="5688330" cy="341757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8" name="Группа 47"/>
          <p:cNvGrpSpPr/>
          <p:nvPr/>
        </p:nvGrpSpPr>
        <p:grpSpPr>
          <a:xfrm>
            <a:off x="6447790" y="1821180"/>
            <a:ext cx="5275072" cy="3609685"/>
            <a:chOff x="10154" y="2199"/>
            <a:chExt cx="6926" cy="4827"/>
          </a:xfrm>
        </p:grpSpPr>
        <p:cxnSp>
          <p:nvCxnSpPr>
            <p:cNvPr id="29" name="Прямая со стрелкой 28"/>
            <p:cNvCxnSpPr/>
            <p:nvPr/>
          </p:nvCxnSpPr>
          <p:spPr>
            <a:xfrm>
              <a:off x="11155" y="6158"/>
              <a:ext cx="5205" cy="25"/>
            </a:xfrm>
            <a:prstGeom prst="straightConnector1">
              <a:avLst/>
            </a:prstGeom>
            <a:ln w="28575">
              <a:solidFill>
                <a:srgbClr val="20202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/>
            <p:cNvCxnSpPr/>
            <p:nvPr/>
          </p:nvCxnSpPr>
          <p:spPr>
            <a:xfrm flipH="1" flipV="1">
              <a:off x="11155" y="2348"/>
              <a:ext cx="25" cy="3835"/>
            </a:xfrm>
            <a:prstGeom prst="straightConnector1">
              <a:avLst/>
            </a:prstGeom>
            <a:ln w="28575">
              <a:solidFill>
                <a:srgbClr val="20202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1" name="Текстовое поле 30"/>
            <p:cNvSpPr txBox="1"/>
            <p:nvPr/>
          </p:nvSpPr>
          <p:spPr>
            <a:xfrm>
              <a:off x="15859" y="6533"/>
              <a:ext cx="1221" cy="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ru-RU"/>
                <a:t>F</a:t>
              </a:r>
              <a:endParaRPr lang="en-US" altLang="ru-RU"/>
            </a:p>
          </p:txBody>
        </p:sp>
        <p:sp>
          <p:nvSpPr>
            <p:cNvPr id="32" name="Овал 31"/>
            <p:cNvSpPr/>
            <p:nvPr/>
          </p:nvSpPr>
          <p:spPr>
            <a:xfrm>
              <a:off x="11564" y="4896"/>
              <a:ext cx="184" cy="234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33" name="Овал 32"/>
            <p:cNvSpPr/>
            <p:nvPr/>
          </p:nvSpPr>
          <p:spPr>
            <a:xfrm>
              <a:off x="11580" y="5462"/>
              <a:ext cx="184" cy="234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34" name="Овал 33"/>
            <p:cNvSpPr/>
            <p:nvPr/>
          </p:nvSpPr>
          <p:spPr>
            <a:xfrm>
              <a:off x="12148" y="4544"/>
              <a:ext cx="184" cy="234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35" name="Овал 34"/>
            <p:cNvSpPr/>
            <p:nvPr/>
          </p:nvSpPr>
          <p:spPr>
            <a:xfrm>
              <a:off x="11980" y="5020"/>
              <a:ext cx="184" cy="234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36" name="Овал 35"/>
            <p:cNvSpPr/>
            <p:nvPr/>
          </p:nvSpPr>
          <p:spPr>
            <a:xfrm>
              <a:off x="12865" y="3962"/>
              <a:ext cx="184" cy="234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37" name="Овал 36"/>
            <p:cNvSpPr/>
            <p:nvPr/>
          </p:nvSpPr>
          <p:spPr>
            <a:xfrm>
              <a:off x="12932" y="3185"/>
              <a:ext cx="184" cy="234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38" name="Овал 37"/>
            <p:cNvSpPr/>
            <p:nvPr/>
          </p:nvSpPr>
          <p:spPr>
            <a:xfrm>
              <a:off x="12681" y="4739"/>
              <a:ext cx="184" cy="234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39" name="Овал 38"/>
            <p:cNvSpPr/>
            <p:nvPr/>
          </p:nvSpPr>
          <p:spPr>
            <a:xfrm>
              <a:off x="13801" y="3303"/>
              <a:ext cx="184" cy="234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40" name="Овал 39"/>
            <p:cNvSpPr/>
            <p:nvPr/>
          </p:nvSpPr>
          <p:spPr>
            <a:xfrm>
              <a:off x="14420" y="3069"/>
              <a:ext cx="184" cy="234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41" name="Овал 40"/>
            <p:cNvSpPr/>
            <p:nvPr/>
          </p:nvSpPr>
          <p:spPr>
            <a:xfrm>
              <a:off x="14604" y="3728"/>
              <a:ext cx="184" cy="234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42" name="Овал 41"/>
            <p:cNvSpPr/>
            <p:nvPr/>
          </p:nvSpPr>
          <p:spPr>
            <a:xfrm>
              <a:off x="15204" y="4196"/>
              <a:ext cx="184" cy="234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43" name="Овал 42"/>
            <p:cNvSpPr/>
            <p:nvPr/>
          </p:nvSpPr>
          <p:spPr>
            <a:xfrm>
              <a:off x="16007" y="5220"/>
              <a:ext cx="184" cy="234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44" name="Овал 43"/>
            <p:cNvSpPr/>
            <p:nvPr/>
          </p:nvSpPr>
          <p:spPr>
            <a:xfrm>
              <a:off x="16194" y="4076"/>
              <a:ext cx="184" cy="234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45" name="Овал 44"/>
            <p:cNvSpPr/>
            <p:nvPr/>
          </p:nvSpPr>
          <p:spPr>
            <a:xfrm>
              <a:off x="15204" y="3537"/>
              <a:ext cx="184" cy="234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46" name="Овал 45"/>
            <p:cNvSpPr/>
            <p:nvPr/>
          </p:nvSpPr>
          <p:spPr>
            <a:xfrm>
              <a:off x="13617" y="2951"/>
              <a:ext cx="184" cy="234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47" name="Текстовое поле 46"/>
            <p:cNvSpPr txBox="1"/>
            <p:nvPr/>
          </p:nvSpPr>
          <p:spPr>
            <a:xfrm>
              <a:off x="10154" y="2199"/>
              <a:ext cx="782" cy="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ru-RU"/>
                <a:t>P</a:t>
              </a:r>
              <a:endParaRPr lang="en-US" altLang="ru-RU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11" name="Прямая со стрелкой 10"/>
          <p:cNvCxnSpPr/>
          <p:nvPr>
            <p:custDataLst>
              <p:tags r:id="rId1"/>
            </p:custDataLst>
          </p:nvPr>
        </p:nvCxnSpPr>
        <p:spPr>
          <a:xfrm>
            <a:off x="906780" y="4357370"/>
            <a:ext cx="3305175" cy="15875"/>
          </a:xfrm>
          <a:prstGeom prst="straightConnector1">
            <a:avLst/>
          </a:prstGeom>
          <a:ln w="28575">
            <a:solidFill>
              <a:srgbClr val="20202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>
            <p:custDataLst>
              <p:tags r:id="rId2"/>
            </p:custDataLst>
          </p:nvPr>
        </p:nvCxnSpPr>
        <p:spPr>
          <a:xfrm flipH="1" flipV="1">
            <a:off x="906780" y="1938020"/>
            <a:ext cx="15875" cy="2435225"/>
          </a:xfrm>
          <a:prstGeom prst="straightConnector1">
            <a:avLst/>
          </a:prstGeom>
          <a:ln w="28575">
            <a:solidFill>
              <a:srgbClr val="20202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Текстовое поле 12"/>
          <p:cNvSpPr txBox="1"/>
          <p:nvPr>
            <p:custDataLst>
              <p:tags r:id="rId3"/>
            </p:custDataLst>
          </p:nvPr>
        </p:nvSpPr>
        <p:spPr>
          <a:xfrm>
            <a:off x="3893820" y="4595495"/>
            <a:ext cx="775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F</a:t>
            </a:r>
            <a:endParaRPr lang="en-US" altLang="ru-RU"/>
          </a:p>
        </p:txBody>
      </p:sp>
      <p:sp>
        <p:nvSpPr>
          <p:cNvPr id="14" name="Овал 13"/>
          <p:cNvSpPr/>
          <p:nvPr>
            <p:custDataLst>
              <p:tags r:id="rId4"/>
            </p:custDataLst>
          </p:nvPr>
        </p:nvSpPr>
        <p:spPr>
          <a:xfrm>
            <a:off x="1166495" y="3556000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Овал 14"/>
          <p:cNvSpPr/>
          <p:nvPr>
            <p:custDataLst>
              <p:tags r:id="rId5"/>
            </p:custDataLst>
          </p:nvPr>
        </p:nvSpPr>
        <p:spPr>
          <a:xfrm>
            <a:off x="1176655" y="3915410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Овал 15"/>
          <p:cNvSpPr/>
          <p:nvPr>
            <p:custDataLst>
              <p:tags r:id="rId6"/>
            </p:custDataLst>
          </p:nvPr>
        </p:nvSpPr>
        <p:spPr>
          <a:xfrm>
            <a:off x="1537335" y="3332480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7" name="Овал 16"/>
          <p:cNvSpPr/>
          <p:nvPr>
            <p:custDataLst>
              <p:tags r:id="rId7"/>
            </p:custDataLst>
          </p:nvPr>
        </p:nvSpPr>
        <p:spPr>
          <a:xfrm>
            <a:off x="1430655" y="3634740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8" name="Овал 17"/>
          <p:cNvSpPr/>
          <p:nvPr>
            <p:custDataLst>
              <p:tags r:id="rId8"/>
            </p:custDataLst>
          </p:nvPr>
        </p:nvSpPr>
        <p:spPr>
          <a:xfrm>
            <a:off x="1992630" y="2962910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9" name="Овал 18"/>
          <p:cNvSpPr/>
          <p:nvPr>
            <p:custDataLst>
              <p:tags r:id="rId9"/>
            </p:custDataLst>
          </p:nvPr>
        </p:nvSpPr>
        <p:spPr>
          <a:xfrm>
            <a:off x="2035175" y="2469515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0" name="Овал 19"/>
          <p:cNvSpPr/>
          <p:nvPr>
            <p:custDataLst>
              <p:tags r:id="rId10"/>
            </p:custDataLst>
          </p:nvPr>
        </p:nvSpPr>
        <p:spPr>
          <a:xfrm>
            <a:off x="1875790" y="3456305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1" name="Овал 20"/>
          <p:cNvSpPr/>
          <p:nvPr>
            <p:custDataLst>
              <p:tags r:id="rId11"/>
            </p:custDataLst>
          </p:nvPr>
        </p:nvSpPr>
        <p:spPr>
          <a:xfrm>
            <a:off x="2586990" y="2544445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2" name="Овал 21"/>
          <p:cNvSpPr/>
          <p:nvPr>
            <p:custDataLst>
              <p:tags r:id="rId12"/>
            </p:custDataLst>
          </p:nvPr>
        </p:nvSpPr>
        <p:spPr>
          <a:xfrm>
            <a:off x="2980055" y="2395855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3" name="Овал 22"/>
          <p:cNvSpPr/>
          <p:nvPr>
            <p:custDataLst>
              <p:tags r:id="rId13"/>
            </p:custDataLst>
          </p:nvPr>
        </p:nvSpPr>
        <p:spPr>
          <a:xfrm>
            <a:off x="3096895" y="2814320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4" name="Овал 23"/>
          <p:cNvSpPr/>
          <p:nvPr>
            <p:custDataLst>
              <p:tags r:id="rId14"/>
            </p:custDataLst>
          </p:nvPr>
        </p:nvSpPr>
        <p:spPr>
          <a:xfrm>
            <a:off x="3477895" y="3111500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5" name="Овал 24"/>
          <p:cNvSpPr/>
          <p:nvPr>
            <p:custDataLst>
              <p:tags r:id="rId15"/>
            </p:custDataLst>
          </p:nvPr>
        </p:nvSpPr>
        <p:spPr>
          <a:xfrm>
            <a:off x="3987800" y="3761740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6" name="Овал 25"/>
          <p:cNvSpPr/>
          <p:nvPr>
            <p:custDataLst>
              <p:tags r:id="rId16"/>
            </p:custDataLst>
          </p:nvPr>
        </p:nvSpPr>
        <p:spPr>
          <a:xfrm>
            <a:off x="4106545" y="3035300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7" name="Овал 26"/>
          <p:cNvSpPr/>
          <p:nvPr>
            <p:custDataLst>
              <p:tags r:id="rId17"/>
            </p:custDataLst>
          </p:nvPr>
        </p:nvSpPr>
        <p:spPr>
          <a:xfrm>
            <a:off x="3477895" y="2693035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8" name="Овал 27"/>
          <p:cNvSpPr/>
          <p:nvPr>
            <p:custDataLst>
              <p:tags r:id="rId18"/>
            </p:custDataLst>
          </p:nvPr>
        </p:nvSpPr>
        <p:spPr>
          <a:xfrm>
            <a:off x="2470150" y="2320925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cxnSp>
        <p:nvCxnSpPr>
          <p:cNvPr id="4" name="Прямая со стрелкой 3"/>
          <p:cNvCxnSpPr/>
          <p:nvPr>
            <p:custDataLst>
              <p:tags r:id="rId19"/>
            </p:custDataLst>
          </p:nvPr>
        </p:nvCxnSpPr>
        <p:spPr>
          <a:xfrm>
            <a:off x="4878070" y="4368165"/>
            <a:ext cx="3305175" cy="15875"/>
          </a:xfrm>
          <a:prstGeom prst="straightConnector1">
            <a:avLst/>
          </a:prstGeom>
          <a:ln w="28575">
            <a:solidFill>
              <a:srgbClr val="20202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>
            <p:custDataLst>
              <p:tags r:id="rId20"/>
            </p:custDataLst>
          </p:nvPr>
        </p:nvCxnSpPr>
        <p:spPr>
          <a:xfrm flipH="1" flipV="1">
            <a:off x="4878070" y="1948815"/>
            <a:ext cx="15875" cy="2435225"/>
          </a:xfrm>
          <a:prstGeom prst="straightConnector1">
            <a:avLst/>
          </a:prstGeom>
          <a:ln w="28575">
            <a:solidFill>
              <a:srgbClr val="20202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Текстовое поле 5"/>
          <p:cNvSpPr txBox="1"/>
          <p:nvPr>
            <p:custDataLst>
              <p:tags r:id="rId21"/>
            </p:custDataLst>
          </p:nvPr>
        </p:nvSpPr>
        <p:spPr>
          <a:xfrm>
            <a:off x="7684770" y="4595495"/>
            <a:ext cx="775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F</a:t>
            </a:r>
            <a:endParaRPr lang="en-US" altLang="ru-RU"/>
          </a:p>
        </p:txBody>
      </p:sp>
      <p:sp>
        <p:nvSpPr>
          <p:cNvPr id="7" name="Овал 6"/>
          <p:cNvSpPr/>
          <p:nvPr>
            <p:custDataLst>
              <p:tags r:id="rId22"/>
            </p:custDataLst>
          </p:nvPr>
        </p:nvSpPr>
        <p:spPr>
          <a:xfrm>
            <a:off x="5137785" y="3566795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8" name="Овал 7"/>
          <p:cNvSpPr/>
          <p:nvPr>
            <p:custDataLst>
              <p:tags r:id="rId23"/>
            </p:custDataLst>
          </p:nvPr>
        </p:nvSpPr>
        <p:spPr>
          <a:xfrm>
            <a:off x="5147945" y="3926205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9" name="Овал 8"/>
          <p:cNvSpPr/>
          <p:nvPr>
            <p:custDataLst>
              <p:tags r:id="rId24"/>
            </p:custDataLst>
          </p:nvPr>
        </p:nvSpPr>
        <p:spPr>
          <a:xfrm>
            <a:off x="5508625" y="3343275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0" name="Овал 9"/>
          <p:cNvSpPr/>
          <p:nvPr>
            <p:custDataLst>
              <p:tags r:id="rId25"/>
            </p:custDataLst>
          </p:nvPr>
        </p:nvSpPr>
        <p:spPr>
          <a:xfrm>
            <a:off x="5401945" y="3645535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9" name="Овал 28"/>
          <p:cNvSpPr/>
          <p:nvPr>
            <p:custDataLst>
              <p:tags r:id="rId26"/>
            </p:custDataLst>
          </p:nvPr>
        </p:nvSpPr>
        <p:spPr>
          <a:xfrm>
            <a:off x="5963920" y="2973705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0" name="Овал 29"/>
          <p:cNvSpPr/>
          <p:nvPr>
            <p:custDataLst>
              <p:tags r:id="rId27"/>
            </p:custDataLst>
          </p:nvPr>
        </p:nvSpPr>
        <p:spPr>
          <a:xfrm>
            <a:off x="6006465" y="2480310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1" name="Овал 30"/>
          <p:cNvSpPr/>
          <p:nvPr>
            <p:custDataLst>
              <p:tags r:id="rId28"/>
            </p:custDataLst>
          </p:nvPr>
        </p:nvSpPr>
        <p:spPr>
          <a:xfrm>
            <a:off x="5847080" y="3467100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2" name="Овал 31"/>
          <p:cNvSpPr/>
          <p:nvPr>
            <p:custDataLst>
              <p:tags r:id="rId29"/>
            </p:custDataLst>
          </p:nvPr>
        </p:nvSpPr>
        <p:spPr>
          <a:xfrm>
            <a:off x="6558280" y="2555240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3" name="Овал 32"/>
          <p:cNvSpPr/>
          <p:nvPr>
            <p:custDataLst>
              <p:tags r:id="rId30"/>
            </p:custDataLst>
          </p:nvPr>
        </p:nvSpPr>
        <p:spPr>
          <a:xfrm>
            <a:off x="6951345" y="2406650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4" name="Овал 33"/>
          <p:cNvSpPr/>
          <p:nvPr>
            <p:custDataLst>
              <p:tags r:id="rId31"/>
            </p:custDataLst>
          </p:nvPr>
        </p:nvSpPr>
        <p:spPr>
          <a:xfrm>
            <a:off x="7068185" y="2825115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5" name="Овал 34"/>
          <p:cNvSpPr/>
          <p:nvPr>
            <p:custDataLst>
              <p:tags r:id="rId32"/>
            </p:custDataLst>
          </p:nvPr>
        </p:nvSpPr>
        <p:spPr>
          <a:xfrm>
            <a:off x="7449185" y="3122295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6" name="Овал 35"/>
          <p:cNvSpPr/>
          <p:nvPr>
            <p:custDataLst>
              <p:tags r:id="rId33"/>
            </p:custDataLst>
          </p:nvPr>
        </p:nvSpPr>
        <p:spPr>
          <a:xfrm>
            <a:off x="7959090" y="3772535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7" name="Овал 36"/>
          <p:cNvSpPr/>
          <p:nvPr>
            <p:custDataLst>
              <p:tags r:id="rId34"/>
            </p:custDataLst>
          </p:nvPr>
        </p:nvSpPr>
        <p:spPr>
          <a:xfrm>
            <a:off x="8077835" y="3046095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8" name="Овал 37"/>
          <p:cNvSpPr/>
          <p:nvPr>
            <p:custDataLst>
              <p:tags r:id="rId35"/>
            </p:custDataLst>
          </p:nvPr>
        </p:nvSpPr>
        <p:spPr>
          <a:xfrm>
            <a:off x="7449185" y="2703830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9" name="Овал 38"/>
          <p:cNvSpPr/>
          <p:nvPr>
            <p:custDataLst>
              <p:tags r:id="rId36"/>
            </p:custDataLst>
          </p:nvPr>
        </p:nvSpPr>
        <p:spPr>
          <a:xfrm>
            <a:off x="6441440" y="2331720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cxnSp>
        <p:nvCxnSpPr>
          <p:cNvPr id="40" name="Прямая со стрелкой 39"/>
          <p:cNvCxnSpPr/>
          <p:nvPr>
            <p:custDataLst>
              <p:tags r:id="rId37"/>
            </p:custDataLst>
          </p:nvPr>
        </p:nvCxnSpPr>
        <p:spPr>
          <a:xfrm>
            <a:off x="8444230" y="4384040"/>
            <a:ext cx="3305175" cy="15875"/>
          </a:xfrm>
          <a:prstGeom prst="straightConnector1">
            <a:avLst/>
          </a:prstGeom>
          <a:ln w="28575">
            <a:solidFill>
              <a:srgbClr val="20202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/>
          <p:nvPr>
            <p:custDataLst>
              <p:tags r:id="rId38"/>
            </p:custDataLst>
          </p:nvPr>
        </p:nvCxnSpPr>
        <p:spPr>
          <a:xfrm flipH="1" flipV="1">
            <a:off x="8444230" y="1964690"/>
            <a:ext cx="15875" cy="2435225"/>
          </a:xfrm>
          <a:prstGeom prst="straightConnector1">
            <a:avLst/>
          </a:prstGeom>
          <a:ln w="28575">
            <a:solidFill>
              <a:srgbClr val="20202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2" name="Текстовое поле 41"/>
          <p:cNvSpPr txBox="1"/>
          <p:nvPr>
            <p:custDataLst>
              <p:tags r:id="rId39"/>
            </p:custDataLst>
          </p:nvPr>
        </p:nvSpPr>
        <p:spPr>
          <a:xfrm>
            <a:off x="11431270" y="4622165"/>
            <a:ext cx="775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F</a:t>
            </a:r>
            <a:endParaRPr lang="en-US" altLang="ru-RU"/>
          </a:p>
        </p:txBody>
      </p:sp>
      <p:sp>
        <p:nvSpPr>
          <p:cNvPr id="43" name="Овал 42"/>
          <p:cNvSpPr/>
          <p:nvPr>
            <p:custDataLst>
              <p:tags r:id="rId40"/>
            </p:custDataLst>
          </p:nvPr>
        </p:nvSpPr>
        <p:spPr>
          <a:xfrm>
            <a:off x="8703945" y="3582670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4" name="Овал 43"/>
          <p:cNvSpPr/>
          <p:nvPr>
            <p:custDataLst>
              <p:tags r:id="rId41"/>
            </p:custDataLst>
          </p:nvPr>
        </p:nvSpPr>
        <p:spPr>
          <a:xfrm>
            <a:off x="8714105" y="3942080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5" name="Овал 44"/>
          <p:cNvSpPr/>
          <p:nvPr>
            <p:custDataLst>
              <p:tags r:id="rId42"/>
            </p:custDataLst>
          </p:nvPr>
        </p:nvSpPr>
        <p:spPr>
          <a:xfrm>
            <a:off x="9074785" y="3359150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6" name="Овал 45"/>
          <p:cNvSpPr/>
          <p:nvPr>
            <p:custDataLst>
              <p:tags r:id="rId43"/>
            </p:custDataLst>
          </p:nvPr>
        </p:nvSpPr>
        <p:spPr>
          <a:xfrm>
            <a:off x="8968105" y="3661410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7" name="Овал 46"/>
          <p:cNvSpPr/>
          <p:nvPr>
            <p:custDataLst>
              <p:tags r:id="rId44"/>
            </p:custDataLst>
          </p:nvPr>
        </p:nvSpPr>
        <p:spPr>
          <a:xfrm>
            <a:off x="9530080" y="2989580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8" name="Овал 47"/>
          <p:cNvSpPr/>
          <p:nvPr>
            <p:custDataLst>
              <p:tags r:id="rId45"/>
            </p:custDataLst>
          </p:nvPr>
        </p:nvSpPr>
        <p:spPr>
          <a:xfrm>
            <a:off x="9572625" y="2496185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9" name="Овал 48"/>
          <p:cNvSpPr/>
          <p:nvPr>
            <p:custDataLst>
              <p:tags r:id="rId46"/>
            </p:custDataLst>
          </p:nvPr>
        </p:nvSpPr>
        <p:spPr>
          <a:xfrm>
            <a:off x="9413240" y="3482975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50" name="Овал 49"/>
          <p:cNvSpPr/>
          <p:nvPr>
            <p:custDataLst>
              <p:tags r:id="rId47"/>
            </p:custDataLst>
          </p:nvPr>
        </p:nvSpPr>
        <p:spPr>
          <a:xfrm>
            <a:off x="10124440" y="2571115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51" name="Овал 50"/>
          <p:cNvSpPr/>
          <p:nvPr>
            <p:custDataLst>
              <p:tags r:id="rId48"/>
            </p:custDataLst>
          </p:nvPr>
        </p:nvSpPr>
        <p:spPr>
          <a:xfrm>
            <a:off x="10517505" y="2422525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52" name="Овал 51"/>
          <p:cNvSpPr/>
          <p:nvPr>
            <p:custDataLst>
              <p:tags r:id="rId49"/>
            </p:custDataLst>
          </p:nvPr>
        </p:nvSpPr>
        <p:spPr>
          <a:xfrm>
            <a:off x="10634345" y="2840990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53" name="Овал 52"/>
          <p:cNvSpPr/>
          <p:nvPr>
            <p:custDataLst>
              <p:tags r:id="rId50"/>
            </p:custDataLst>
          </p:nvPr>
        </p:nvSpPr>
        <p:spPr>
          <a:xfrm>
            <a:off x="11015345" y="3138170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54" name="Овал 53"/>
          <p:cNvSpPr/>
          <p:nvPr>
            <p:custDataLst>
              <p:tags r:id="rId51"/>
            </p:custDataLst>
          </p:nvPr>
        </p:nvSpPr>
        <p:spPr>
          <a:xfrm>
            <a:off x="11525250" y="3788410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55" name="Овал 54"/>
          <p:cNvSpPr/>
          <p:nvPr>
            <p:custDataLst>
              <p:tags r:id="rId52"/>
            </p:custDataLst>
          </p:nvPr>
        </p:nvSpPr>
        <p:spPr>
          <a:xfrm>
            <a:off x="11643995" y="3061970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56" name="Овал 55"/>
          <p:cNvSpPr/>
          <p:nvPr>
            <p:custDataLst>
              <p:tags r:id="rId53"/>
            </p:custDataLst>
          </p:nvPr>
        </p:nvSpPr>
        <p:spPr>
          <a:xfrm>
            <a:off x="11015345" y="2719705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57" name="Овал 56"/>
          <p:cNvSpPr/>
          <p:nvPr>
            <p:custDataLst>
              <p:tags r:id="rId54"/>
            </p:custDataLst>
          </p:nvPr>
        </p:nvSpPr>
        <p:spPr>
          <a:xfrm>
            <a:off x="10007600" y="2347595"/>
            <a:ext cx="116840" cy="14859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58" name="2384804F-3998-4D57-9195-F3826E402611-1" descr="C:/Users/polyd/AppData/Local/Temp/wpp.KCEpjuwpp"/>
          <p:cNvPicPr>
            <a:picLocks noChangeAspect="1"/>
          </p:cNvPicPr>
          <p:nvPr>
            <p:custDataLst>
              <p:tags r:id="rId55"/>
            </p:custDataLst>
          </p:nvPr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062855" y="5123180"/>
            <a:ext cx="2896235" cy="285115"/>
          </a:xfrm>
          <a:prstGeom prst="rect">
            <a:avLst/>
          </a:prstGeom>
        </p:spPr>
      </p:pic>
      <p:pic>
        <p:nvPicPr>
          <p:cNvPr id="61" name="2384804F-3998-4D57-9195-F3826E402611-2" descr="C:/Users/polyd/AppData/Local/Temp/wpp.HhrfuBwpp"/>
          <p:cNvPicPr>
            <a:picLocks noChangeAspect="1"/>
          </p:cNvPicPr>
          <p:nvPr>
            <p:custDataLst>
              <p:tags r:id="rId58"/>
            </p:custDataLst>
          </p:nvPr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1131570" y="5123180"/>
            <a:ext cx="2012407" cy="230807"/>
          </a:xfrm>
          <a:prstGeom prst="rect">
            <a:avLst/>
          </a:prstGeom>
        </p:spPr>
      </p:pic>
      <p:pic>
        <p:nvPicPr>
          <p:cNvPr id="62" name="2384804F-3998-4D57-9195-F3826E402611-3" descr="C:/Users/polyd/AppData/Local/Temp/wpp.FcvyPVwpp"/>
          <p:cNvPicPr>
            <a:picLocks noChangeAspect="1"/>
          </p:cNvPicPr>
          <p:nvPr>
            <p:custDataLst>
              <p:tags r:id="rId61"/>
            </p:custDataLst>
          </p:nvPr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8808085" y="5123180"/>
            <a:ext cx="2393133" cy="271538"/>
          </a:xfrm>
          <a:prstGeom prst="rect">
            <a:avLst/>
          </a:prstGeom>
        </p:spPr>
      </p:pic>
      <p:cxnSp>
        <p:nvCxnSpPr>
          <p:cNvPr id="63" name="Прямое соединение 62"/>
          <p:cNvCxnSpPr/>
          <p:nvPr>
            <p:custDataLst>
              <p:tags r:id="rId64"/>
            </p:custDataLst>
          </p:nvPr>
        </p:nvCxnSpPr>
        <p:spPr>
          <a:xfrm flipV="1">
            <a:off x="1106170" y="2868295"/>
            <a:ext cx="3105785" cy="1038860"/>
          </a:xfrm>
          <a:prstGeom prst="line">
            <a:avLst/>
          </a:prstGeom>
          <a:ln w="69850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5" name="Полилиния 64"/>
          <p:cNvSpPr/>
          <p:nvPr>
            <p:custDataLst>
              <p:tags r:id="rId65"/>
            </p:custDataLst>
          </p:nvPr>
        </p:nvSpPr>
        <p:spPr>
          <a:xfrm>
            <a:off x="5264785" y="2629535"/>
            <a:ext cx="2835910" cy="1312545"/>
          </a:xfrm>
          <a:custGeom>
            <a:avLst/>
            <a:gdLst>
              <a:gd name="connisteX0" fmla="*/ 0 w 1639570"/>
              <a:gd name="connsiteY0" fmla="*/ 773946 h 878086"/>
              <a:gd name="connisteX1" fmla="*/ 808355 w 1639570"/>
              <a:gd name="connsiteY1" fmla="*/ 516 h 878086"/>
              <a:gd name="connisteX2" fmla="*/ 1639570 w 1639570"/>
              <a:gd name="connsiteY2" fmla="*/ 878086 h 87808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639570" h="878087">
                <a:moveTo>
                  <a:pt x="0" y="773947"/>
                </a:moveTo>
                <a:cubicBezTo>
                  <a:pt x="144780" y="601862"/>
                  <a:pt x="480695" y="-20438"/>
                  <a:pt x="808355" y="517"/>
                </a:cubicBezTo>
                <a:cubicBezTo>
                  <a:pt x="1136015" y="21472"/>
                  <a:pt x="1489710" y="686952"/>
                  <a:pt x="1639570" y="878087"/>
                </a:cubicBezTo>
              </a:path>
            </a:pathLst>
          </a:custGeom>
          <a:noFill/>
          <a:ln w="66675">
            <a:solidFill>
              <a:srgbClr val="FF66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67" name="Полилиния 66"/>
          <p:cNvSpPr/>
          <p:nvPr/>
        </p:nvSpPr>
        <p:spPr>
          <a:xfrm>
            <a:off x="8714105" y="2365878"/>
            <a:ext cx="3133725" cy="1407399"/>
          </a:xfrm>
          <a:custGeom>
            <a:avLst/>
            <a:gdLst>
              <a:gd name="connsiteX0" fmla="*/ 0 w 4935"/>
              <a:gd name="connsiteY0" fmla="*/ 2216 h 2216"/>
              <a:gd name="connsiteX1" fmla="*/ 1071 w 4935"/>
              <a:gd name="connsiteY1" fmla="*/ 1447 h 2216"/>
              <a:gd name="connsiteX2" fmla="*/ 1851 w 4935"/>
              <a:gd name="connsiteY2" fmla="*/ 144 h 2216"/>
              <a:gd name="connsiteX3" fmla="*/ 3159 w 4935"/>
              <a:gd name="connsiteY3" fmla="*/ 438 h 2216"/>
              <a:gd name="connsiteX4" fmla="*/ 4935 w 4935"/>
              <a:gd name="connsiteY4" fmla="*/ 1982 h 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5" h="2216">
                <a:moveTo>
                  <a:pt x="0" y="2216"/>
                </a:moveTo>
                <a:cubicBezTo>
                  <a:pt x="18" y="2218"/>
                  <a:pt x="723" y="1843"/>
                  <a:pt x="1071" y="1447"/>
                </a:cubicBezTo>
                <a:cubicBezTo>
                  <a:pt x="1419" y="1051"/>
                  <a:pt x="1494" y="336"/>
                  <a:pt x="1851" y="144"/>
                </a:cubicBezTo>
                <a:cubicBezTo>
                  <a:pt x="2208" y="-48"/>
                  <a:pt x="2529" y="-132"/>
                  <a:pt x="3159" y="438"/>
                </a:cubicBezTo>
                <a:cubicBezTo>
                  <a:pt x="3789" y="1008"/>
                  <a:pt x="4011" y="1795"/>
                  <a:pt x="4935" y="1982"/>
                </a:cubicBezTo>
              </a:path>
            </a:pathLst>
          </a:custGeom>
          <a:noFill/>
          <a:ln w="76200">
            <a:solidFill>
              <a:srgbClr val="FF66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68" name="Текстовое поле 67"/>
          <p:cNvSpPr txBox="1"/>
          <p:nvPr/>
        </p:nvSpPr>
        <p:spPr>
          <a:xfrm>
            <a:off x="155575" y="1846580"/>
            <a:ext cx="496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P</a:t>
            </a:r>
            <a:endParaRPr lang="en-US" altLang="ru-RU"/>
          </a:p>
        </p:txBody>
      </p:sp>
      <p:sp>
        <p:nvSpPr>
          <p:cNvPr id="69" name="Заголовок 68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ru-RU" altLang="ru-RU" b="1"/>
              <a:t>Модель экологической ниши</a:t>
            </a:r>
            <a:endParaRPr lang="ru-RU" altLang="ru-RU" b="1"/>
          </a:p>
        </p:txBody>
      </p:sp>
      <p:sp>
        <p:nvSpPr>
          <p:cNvPr id="70" name="Текстовое поле 69"/>
          <p:cNvSpPr txBox="1"/>
          <p:nvPr/>
        </p:nvSpPr>
        <p:spPr>
          <a:xfrm>
            <a:off x="534035" y="5691505"/>
            <a:ext cx="1021715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3200"/>
              <a:t>Экологическая ниша описывается набором коэффициентов модели</a:t>
            </a:r>
            <a:endParaRPr lang="ru-RU" altLang="en-US" sz="3200"/>
          </a:p>
        </p:txBody>
      </p:sp>
      <p:sp>
        <p:nvSpPr>
          <p:cNvPr id="71" name="Текстовое поле 70"/>
          <p:cNvSpPr txBox="1"/>
          <p:nvPr/>
        </p:nvSpPr>
        <p:spPr>
          <a:xfrm>
            <a:off x="1096010" y="1384300"/>
            <a:ext cx="3115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Простая линейная модель</a:t>
            </a:r>
            <a:endParaRPr lang="ru-RU" altLang="en-US"/>
          </a:p>
        </p:txBody>
      </p:sp>
      <p:sp>
        <p:nvSpPr>
          <p:cNvPr id="72" name="Текстовое поле 71"/>
          <p:cNvSpPr txBox="1"/>
          <p:nvPr/>
        </p:nvSpPr>
        <p:spPr>
          <a:xfrm>
            <a:off x="4984750" y="1384300"/>
            <a:ext cx="3115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Квадратичная модель</a:t>
            </a:r>
            <a:endParaRPr lang="ru-RU" altLang="en-US"/>
          </a:p>
        </p:txBody>
      </p:sp>
      <p:sp>
        <p:nvSpPr>
          <p:cNvPr id="73" name="Текстовое поле 72"/>
          <p:cNvSpPr txBox="1"/>
          <p:nvPr/>
        </p:nvSpPr>
        <p:spPr>
          <a:xfrm>
            <a:off x="8526145" y="1384300"/>
            <a:ext cx="3115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Аддитивная модель</a:t>
            </a:r>
            <a:endParaRPr lang="ru-RU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" name="Заголовок 68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ru-RU" altLang="ru-RU" b="1"/>
              <a:t>Проблема множественности предикторов</a:t>
            </a:r>
            <a:endParaRPr lang="ru-RU" altLang="ru-RU" b="1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sz="quarter" idx="13"/>
          </p:nvPr>
        </p:nvPicPr>
        <p:blipFill>
          <a:blip r:embed="rId1"/>
          <a:srcRect l="64611" t="30203" r="29"/>
          <a:stretch>
            <a:fillRect/>
          </a:stretch>
        </p:blipFill>
        <p:spPr>
          <a:xfrm>
            <a:off x="178435" y="1153795"/>
            <a:ext cx="3720465" cy="3879850"/>
          </a:xfrm>
        </p:spPr>
      </p:pic>
      <p:sp>
        <p:nvSpPr>
          <p:cNvPr id="3" name="Текстовое поле 2"/>
          <p:cNvSpPr txBox="1"/>
          <p:nvPr/>
        </p:nvSpPr>
        <p:spPr>
          <a:xfrm>
            <a:off x="4462145" y="1396365"/>
            <a:ext cx="755015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 sz="2800"/>
              <a:t>Многократное тестирование гипотез приводит к росту неопределённости (</a:t>
            </a:r>
            <a:r>
              <a:rPr lang="en-US" altLang="ru-RU" sz="2800"/>
              <a:t>Family-Wise Error</a:t>
            </a:r>
            <a:r>
              <a:rPr lang="en-US" altLang="en-US" sz="2800"/>
              <a:t>)</a:t>
            </a:r>
            <a:endParaRPr lang="ru-RU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 sz="2800"/>
              <a:t>Влияние одного фактора может маскироваться влиянием другого</a:t>
            </a:r>
            <a:endParaRPr lang="ru-RU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 sz="2800"/>
              <a:t>Факторы могут взаимодействовать</a:t>
            </a:r>
            <a:endParaRPr lang="ru-RU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 sz="2800"/>
              <a:t>Факторы могут быть коллинеарны</a:t>
            </a:r>
            <a:endParaRPr lang="ru-RU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altLang="en-US" sz="2800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1315085" y="5356860"/>
            <a:ext cx="99402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3200" b="1"/>
              <a:t>Золотой стандарт:</a:t>
            </a:r>
            <a:r>
              <a:rPr lang="ru-RU" altLang="en-US" sz="3200"/>
              <a:t> включение всех возможных факторов (предикторов) в одну модель</a:t>
            </a:r>
            <a:endParaRPr lang="ru-RU" altLang="en-US" sz="3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rcRect l="44993" t="27535" r="35197" b="8919"/>
          <a:stretch>
            <a:fillRect/>
          </a:stretch>
        </p:blipFill>
        <p:spPr>
          <a:xfrm>
            <a:off x="8346440" y="2411095"/>
            <a:ext cx="1985645" cy="3582670"/>
          </a:xfrm>
          <a:prstGeom prst="rect">
            <a:avLst/>
          </a:prstGeom>
        </p:spPr>
      </p:pic>
      <p:pic>
        <p:nvPicPr>
          <p:cNvPr id="4" name="Замещающее содержимое 3"/>
          <p:cNvPicPr>
            <a:picLocks noChangeAspect="1"/>
          </p:cNvPicPr>
          <p:nvPr>
            <p:ph sz="quarter" idx="13"/>
          </p:nvPr>
        </p:nvPicPr>
        <p:blipFill>
          <a:blip r:embed="rId2"/>
          <a:srcRect l="819" r="30375"/>
          <a:stretch>
            <a:fillRect/>
          </a:stretch>
        </p:blipFill>
        <p:spPr>
          <a:xfrm>
            <a:off x="120015" y="1405255"/>
            <a:ext cx="8366125" cy="5452745"/>
          </a:xfrm>
        </p:spPr>
      </p:pic>
      <p:sp>
        <p:nvSpPr>
          <p:cNvPr id="69" name="Заголовок 68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ru-RU" b="1"/>
              <a:t>Species distribution modelling (SDM)</a:t>
            </a:r>
            <a:endParaRPr lang="en-US" altLang="ru-RU" b="1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rcRect l="28769" t="26183" r="54906" b="10271"/>
          <a:stretch>
            <a:fillRect/>
          </a:stretch>
        </p:blipFill>
        <p:spPr>
          <a:xfrm>
            <a:off x="10136505" y="2339975"/>
            <a:ext cx="1636395" cy="358267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8632190" y="1969135"/>
            <a:ext cx="3140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/>
              <a:t>Связь с предикторами</a:t>
            </a:r>
            <a:endParaRPr lang="ru-RU" alt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" name="Заголовок 68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ru-RU" altLang="ru-RU" b="1"/>
              <a:t>Моделирование расхождения ниш</a:t>
            </a:r>
            <a:endParaRPr lang="ru-RU" altLang="ru-RU" b="1"/>
          </a:p>
        </p:txBody>
      </p:sp>
      <p:pic>
        <p:nvPicPr>
          <p:cNvPr id="3" name="2384804F-3998-4D57-9195-F3826E402611-4" descr="C:/Users/polyd/AppData/Local/Temp/wpp.dYdquR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06145" y="4881245"/>
            <a:ext cx="10252754" cy="495331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824865" y="1442720"/>
            <a:ext cx="961580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sz="2800"/>
              <a:t>Если виды сосуществуют, то, при условии расхождения их экологических ниш, </a:t>
            </a:r>
            <a:r>
              <a:rPr lang="ru-RU" altLang="ru-RU" sz="2800" i="1"/>
              <a:t>доля</a:t>
            </a:r>
            <a:r>
              <a:rPr lang="ru-RU" altLang="ru-RU" sz="2800"/>
              <a:t> численности вида в смешанном поселении должна статистически значимо зависеть от какого-то фактора.</a:t>
            </a:r>
            <a:endParaRPr lang="ru-RU" altLang="ru-RU" sz="2800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906145" y="3705860"/>
            <a:ext cx="28632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4000"/>
              <a:t>Модель:</a:t>
            </a:r>
            <a:endParaRPr lang="ru-RU" altLang="en-US" sz="40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10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11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12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13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14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15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16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17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18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19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2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20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21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22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23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24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25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26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27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28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29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3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30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31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32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33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34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35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36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37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38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39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4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40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41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42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43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44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45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46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47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48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49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5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50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51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52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53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54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55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56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57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58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59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6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60.xml><?xml version="1.0" encoding="utf-8"?>
<p:tagLst xmlns:p="http://schemas.openxmlformats.org/presentationml/2006/main">
  <p:tag name="TABLE_ENDDRAG_ORIGIN_RECT" val="274*182"/>
  <p:tag name="TABLE_ENDDRAG_RECT" val="685*104*274*182"/>
</p:tagLst>
</file>

<file path=ppt/tags/tag7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8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ags/tag9.xml><?xml version="1.0" encoding="utf-8"?>
<p:tagLst xmlns:p="http://schemas.openxmlformats.org/presentationml/2006/main">
  <p:tag name="KSO_WM_DIAGRAM_VIRTUALLY_FRAME" val="{&quot;height&quot;:273.25,&quot;left&quot;:71.4,&quot;top&quot;:152.6,&quot;width&quot;:889.7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2384804F-3998-4D57-9195-F3826E402611-1">
      <extobjdata type="2384804F-3998-4D57-9195-F3826E402611" data="ewoJIkltZ1NldHRpbmdKc29uIiA6ICJ7XCJoZWlnaHRcIjoxOC43NDk5OTk5OTk5OTk5OTYsXCJ3aWR0aFwiOjE5MC4xNzg1NzE0Mjg1NzE0Mn0iLAoJIkxhdGV4IiA6ICJQID0gYl8wICsgYl8xRiArYl8yRl4yICsgXFx2YXJlcHNpbG9uXG5cbiIsCgkiTGF0ZXhJbWdCYXNlNjQiIDogIlBITjJaeUI0Yld4dWN6MGlhSFIwY0RvdkwzZDNkeTUzTXk1dmNtY3ZNakF3TUM5emRtY2lJSGRwWkhSb1BTSXlOQzQwTkRSbGVDSWdhR1ZwWjJoMFBTSXlMak0zTkdWNElpQnliMnhsUFNKcGJXY2lJR1p2WTNWellXSnNaVDBpWm1Gc2MyVWlJSFpwWlhkQ2IzZzlJakFnTFRnNE15NDVJREV3T0RBMExqUWdNVEEwT1M0MUlpQjRiV3h1Y3pwNGJHbHVhejBpYUhSMGNEb3ZMM2QzZHk1M015NXZjbWN2TVRrNU9TOTRiR2x1YXlJZ1lYSnBZUzFvYVdSa1pXNDlJblJ5ZFdVaUlITjBlV3hsUFNKMlpYSjBhV05oYkMxaGJHbG5iam9nTFRBdU16YzFaWGc3SUcxaGVDMTNhV1IwYURvZ09UZ2xPeUkrUEdSbFpuTStQSEJoZEdnZ2FXUTlJazFLV0MweE5pMVVSVmd0U1MweFJEUTBNeUlnWkQwaVRUSTROeUEyTWpoUk1qZzNJRFl6TlNBeU16QWdOak0zVVRJd05pQTJNemNnTVRrNUlEWXpPRlF4T1RJZ05qUTRVVEU1TWlBMk5Ea2dNVGswSURZMU9WRXlNREFnTmpjNUlESXdNeUEyT0RGVU16azNJRFk0TTFFMU9EY2dOamd5SURZd01DQTJPREJSTmpZMElEWTJPU0EzTURjZ05qTXhWRGMxTVNBMU16QlJOelV4SURRMU15QTJPRFVnTXpnNVVUWXhOaUF6TWpFZ05UQTNJRE13TTFFMU1EQWdNekF5SURRd01pQXpNREZJTXpBM1RESTNOeUF4T0RKUk1qUTNJRFkySURJME55QTFPVkV5TkRjZ05UVWdNalE0SURVMFZESTFOU0ExTUZReU56SWdORGhVTXpBMUlEUTJTRE16TmxFek5ESWdNemNnTXpReUlETTFVVE0wTWlBeE9TQXpNelVnTlZFek16QWdNQ0F6TVRrZ01GRXpNVFlnTUNBeU9ESWdNVlF4T0RJZ01sRXhNakFnTWlBNE55QXlWRFV4SURGUk16TWdNU0F6TXlBeE1WRXpNeUF4TXlBek5pQXlOVkUwTUNBME1TQTBOQ0EwTTFRMk55QTBObEU1TkNBME5pQXhNamNnTkRsUk1UUXhJRFV5SURFME5pQTJNVkV4TkRrZ05qVWdNakU0SURNek9WUXlPRGNnTmpJNFdrMDJORFVnTlRVMFVUWTBOU0ExTmpjZ05qUXpJRFUzTlZRMk16UWdOVGszVkRZd09TQTJNVGxVTlRZd0lEWXpOVkUxTlRNZ05qTTJJRFE0TUNBMk16ZFJORFl6SURZek55QTBORFVnTmpNM1ZEUXhOaUEyTXpaVU5EQTBJRFl6TmxFek9URWdOak0xSURNNE5pQTJNamRSTXpnMElEWXlNU0F6TmpjZ05UVXdWRE16TWlBME1USlVNekUwSURNME5GRXpNVFFnTXpReUlETTVOU0F6TkRKSU5EQTNTRFF6TUZFMU5ESWdNelF5SURVNU1DQXpPVEpSTmpFM0lEUXhPU0EyTXpFZ05EY3hWRFkwTlNBMU5UUmFJaTgrUEhCaGRHZ2dhV1E5SWsxS1dDMHhOa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UyTFZSRldDMUpMVEZFTkRSR0lpQmtQU0pOTnpNZ05qUTNVVGN6SURZMU55QTNOeUEyTnpCVU9Ea2dOamd6VVRrd0lEWTRNeUF4TmpFZ05qZzRWREl6TkNBMk9UUlJNalEySURZNU5DQXlORFlnTmpnMVZESXhNaUExTkRKUk1qQTBJRFV3T0NBeE9UVWdORGN5VkRFNE1DQTBNVGhNTVRjMklETTVPVkV4TnpZZ016azJJREU0TWlBME1ESlJNak14SURRME1pQXlPRE1nTkRReVVUTTBOU0EwTkRJZ016Z3pJRE01TmxRME1qSWdNamd3VVRReU1pQXhOamtnTXpReklEYzVWREUzTXlBdE1URlJNVEl6SUMweE1TQTRNaUF5TjFRME1DQXhOVEJXTVRVNVVUUXdJREU0TUNBME9DQXlNVGRVT1RjZ05ERTBVVEUwTnlBMk1URWdNVFEzSURZeU0xUXhNRGtnTmpNM1VURXdOQ0EyTXpjZ01UQXhJRFl6TjBnNU5sRTROaUEyTXpjZ09ETWdOak0zVkRjMklEWTBNRlEzTXlBMk5EZGFUVE16TmlBek1qVldNek14VVRNek5pQTBNRFVnTWpjMUlEUXdOVkV5TlRnZ05EQTFJREkwTUNBek9UZFVNakEzSURNM05sUXhPREVnTXpVeVZERTJNeUF6TXpCTU1UVTNJRE15TWt3eE16WWdNak0yVVRFeE5DQXhOVEFnTVRFMElERXhORkV4TVRRZ05qWWdNVE00SURReVVURTFOQ0F5TmlBeE56Z2dNalpSTWpFeElESTJJREkwTlNBMU9GRXlOekFnT0RFZ01qZzFJREV4TkZRek1UZ2dNakU1VVRNek5pQXlPVEVnTXpNMklETXlOVm9pTHo0OGNHRjBhQ0JwWkQwaVRVcFlMVEUyTFZSRldDMU9MVE13SWlCa1BTSk5PVFlnTlRnMVVURTFNaUEyTmpZZ01qUTVJRFkyTmxFeU9UY2dOalkySURNME5TQTJOREJVTkRJeklEVTBPRkUwTmpBZ05EWTFJRFEyTUNBek1qQlJORFl3SURFMk5TQTBNVGNnT0ROUk16azNJRFF4SURNMk1pQXhObFF6TURFZ0xURTFWREkxTUNBdE1qSlJNakkwSUMweU1pQXhPVGdnTFRFMlZERXpOeUF4TmxRNE1pQTRNMUV6T1NBeE5qVWdNemtnTXpJd1VUTTVJRFE1TkNBNU5pQTFPRFZhVFRNeU1TQTFPVGRSTWpreElEWXlPU0F5TlRBZ05qSTVVVEl3T0NBMk1qa2dNVGM0SURVNU4xRXhOVE1nTlRjeElERTBOU0ExTWpWVU1UTTNJRE16TTFFeE16Y2dNVGMxSURFME5TQXhNalZVTVRneElEUTJVVEl3T1NBeE5pQXlOVEFnTVRaUk1qa3dJREUySURNeE9DQTBObEV6TkRjZ056WWdNelUwSURFek1GUXpOaklnTXpNelVUTTJNaUEwTnpnZ016VTBJRFV5TkZRek1qRWdOVGszV2lJdlBqeHdZWFJvSUdsa1BTSk5TbGd0TVRZ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VF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1UWXRWRVZZTFVrdE1VUTBNemtpSUdROUlrMDBPQ0F4VVRNeElERWdNekVnTVRGUk16RWdNVE1nTXpRZ01qVlJNemdnTkRFZ05ESWdORE5VTmpVZ05EWlJPVElnTkRZZ01USTFJRFE1VVRFek9TQTFNaUF4TkRRZ05qRlJNVFEySURZMklESXhOU0F6TkRKVU1qZzFJRFl5TWxFeU9EVWdOakk1SURJNE1TQTJNamxSTWpjeklEWXpNaUF5TWpnZ05qTTBTREU1TjFFeE9URWdOalF3SURFNU1TQTJOREpVTVRreklEWTFPVkV4T1RjZ05qYzJJREl3TXlBMk9EQklOelF5VVRjME9TQTJOellnTnpRNUlEWTJPVkUzTkRrZ05qWTBJRGN6TmlBMU5UZFVOekl5SURRME4xRTNNakFnTkRRd0lEY3dNaUEwTkRCSU5qa3dVVFk0TXlBME5EVWdOamd6SURRMU0xRTJPRE1nTkRVMElEWTROaUEwTnpkVU5qZzVJRFV6TUZFMk9Ea2dOVFl3SURZNE1pQTFOemxVTmpZeklEWXhNRlEyTWpZZ05qSTJWRFUzTlNBMk16TlVOVEF6SURZek5FZzBPREJSTXprNElEWXpNeUF6T1RNZ05qTXhVVE00T0NBMk1qa2dNemcySURZeU0xRXpPRFVnTmpJeUlETTFNaUEwT1RKTU16SXdJRE0yTTBnek56VlJNemM0SURNMk15QXpPVGdnTXpZelZEUXlOaUF6TmpSVU5EUTRJRE0yTjFRME56SWdNemMwVkRRNE9TQXpPRFpSTlRBeUlETTVPQ0ExTVRFZ05ERTVWRFV5TkNBME5UZFVOVEk1SURRM05WRTFNeklnTkRnd0lEVTBPQ0EwT0RCSU5UWXdVVFUyTnlBME56VWdOVFkzSURRM01GRTFOamNnTkRZM0lEVXpOaUF6TXpsVU5UQXlJREl3TjFFMU1EQWdNakF3SURRNE1pQXlNREJJTkRjd1VUUTJNeUF5TURZZ05EWXpJREl4TWxFME5qTWdNakUxSURRMk9DQXlNelJVTkRjeklESTNORkUwTnpNZ016QXpJRFExTXlBek1UQlVNelkwSURNeE4wZ3pNRGxNTWpjM0lERTVNRkV5TkRVZ05qWWdNalExSURZd1VUSTBOU0EwTmlBek16UWdORFpJTXpVNVVUTTJOU0EwTUNBek5qVWdNemxVTXpZeklERTVVVE0xT1NBMklETTFNeUF3U0RNek5sRXlPVFVnTWlBeE9EVWdNbEV4TWpBZ01pQTROaUF5VkRRNElERmFJaTgrUEhCaGRHZ2dhV1E5SWsxS1dDMHhOa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4d1lYUm9JR2xrUFNKTlNsZ3RNVFl0VkVWWUxVa3RNVVEzTURBaUlHUTlJazB4T1RBZ0xUSXlVVEV5TkNBdE1qSWdOellnTVRGVU1qY2dNVEEzVVRJM0lERTNOQ0E1TnlBeU16Sk1NVEEzSURJek9VdzVPU0F5TkRoUk56WWdNamN6SURjMklETXdORkUzTmlBek5qUWdNVFEwSURRd09GUXlPVEFnTkRVeVNETXdNbEV6TmpBZ05EVXlJRFF3TlNBME1qRlJOREk0SURRd05TQTBNamdnTXpreVVUUXlPQ0F6T0RFZ05ERTNJRE0yT1ZRek9URWdNelUyVVRNNE1pQXpOVFlnTXpjeElETTJOVlF6TXpnZ016Z3pWREk0TXlBek9USlJNakUzSURNNU1pQXhOamNnTXpZNFZERXhOaUF6TURoUk1URTJJREk0T1NBeE16TWdNamN5VVRFME1pQXlOak1nTVRRMUlESTJNbFF4TlRjZ01qWTBVVEU0T0NBeU56Z2dNak00SURJM09FZ3lORE5STXpBNElESTNPQ0F6TURnZ01qUTNVVE13T0NBeU1EWWdNakl6SURJd05sRXhOemNnTWpBMklERTBNaUF5TVRsTU1UTXlJREl4TWxFMk9DQXhOamtnTmpnZ01URXlVVFk0SURNNUlESXdNU0F6T1ZFeU5UTWdNemtnTWpnMklEUTVWRE15T0NBM01sUXpORFVnT1RSVU16WXlJREV3TlZFek56WWdNVEF6SURNM05pQTRPRkV6TnpZZ056a2dNelkxSURZeVZETXpOQ0F5TmxReU56VWdMVGhVTVRrd0lDMHlNbG9pTHo0OEwyUmxabk0rUEdjZ2MzUnliMnRsUFNKamRYSnlaVzUwUTI5c2IzSWlJR1pwYkd3OUltTjFjbkpsYm5SRGIyeHZjaUlnYzNSeWIydGxMWGRwWkhSb1BTSXdJaUIwY21GdWMyWnZjbTA5SW5OallXeGxLREVzTFRFcElqNDhaeUJrWVhSaExXMXRiQzF1YjJSbFBTSnRZWFJvSWo0OFp5QmtZWFJoTFcxdGJDMXViMlJsUFNKdGFTSStQSFZ6WlNCa1lYUmhMV005SWpGRU5EUXpJaUI0YkdsdWF6cG9jbVZtUFNJalRVcFlMVEUyTFZSRldDMUpMVEZFTkRReklpOCtQQzluUGp4bklHUmhkR0V0Ylcxc0xXNXZaR1U5SW0xdklpQjBjbUZ1YzJadmNtMDlJblJ5WVc1emJHRjBaU2d4TURJNExqZ3NNQ2tpUGp4MWMyVWdaR0YwWVMxalBTSXpSQ0lnZUd4cGJtczZhSEpsWmowaUkwMUtXQzB4TmkxVVJWZ3RUaTB6UkNJdlBqd3ZaejQ4WnlCa1lYUmhMVzF0YkMxdWIyUmxQU0p0YzNWaUlpQjBjbUZ1YzJadmNtMDlJblJ5WVc1emJHRjBaU2d5TURnMExqWXNNQ2tpUGp4bklHUmhkR0V0Ylcxc0xXNXZaR1U5SW0xcElqNDhkWE5sSUdSaGRHRXRZejBpTVVRME5FWWlJSGhzYVc1ck9taHlaV1k5SWlOTlNsZ3RNVFl0VkVWWUxVa3RNVVEwTkVZaUx6NDhMMmMrUEdjZ1pHRjBZUzF0Yld3dGJtOWtaVDBpYlc0aUlIUnlZVzV6Wm05eWJUMGlkSEpoYm5Oc1lYUmxLRFEyTWl3dE1UVXdLU0J6WTJGc1pTZ3dMamN3TnlraVBqeDFjMlVnWkdGMFlTMWpQU0l6TUNJZ2VHeHBibXM2YUhKbFpqMGlJMDFLV0MweE5pMVVSVmd0VGkwek1DSXZQand2Wno0OEwyYytQR2NnWkdGMFlTMXRiV3d0Ym05a1pUMGliVzhpSUhSeVlXNXpabTl5YlQwaWRISmhibk5zWVhSbEtETXhOekl1TXl3d0tTSStQSFZ6WlNCa1lYUmhMV005SWpKQ0lpQjRiR2x1YXpwb2NtVm1QU0lqVFVwWUxURTJMVlJGV0MxT0xUSkNJaTgrUEM5blBqeG5JR1JoZEdFdGJXMXNMVzV2WkdVOUltMXpkV0lpSUhSeVlXNXpabTl5YlQwaWRISmhibk5zWVhSbEtEUXhOekl1Tml3d0tTSStQR2NnWkdGMFlTMXRiV3d0Ym05a1pUMGliV2tpUGp4MWMyVWdaR0YwWVMxalBTSXhSRFEwUmlJZ2VHeHBibXM2YUhKbFpqMGlJMDFLV0MweE5pMVVSVmd0U1MweFJEUTBSaUl2UGp3dlp6NDhaeUJrWVhSaExXMXRiQzF1YjJSbFBTSnRiaUlnZEhKaGJuTm1iM0p0UFNKMGNtRnVjMnhoZEdVb05EWXlMQzB4TlRBcElITmpZV3hsS0RBdU56QTNLU0krUEhWelpTQmtZWFJoTFdNOUlqTXhJaUI0YkdsdWF6cG9jbVZtUFNJalRVcFlMVEUyTFZSRldDMU9MVE14SWk4K1BDOW5Qand2Wno0OFp5QmtZWFJoTFcxdGJDMXViMlJsUFNKdGFTSWdkSEpoYm5ObWIzSnRQU0owY21GdWMyeGhkR1VvTlRBek9DNHhMREFwSWo0OGRYTmxJR1JoZEdFdFl6MGlNVVEwTXpraUlIaHNhVzVyT21oeVpXWTlJaU5OU2xndE1UWXRWRVZZTFVrdE1VUTBNemtpTHo0OEwyYytQR2NnWkdGMFlTMXRiV3d0Ym05a1pUMGliVzhpSUhSeVlXNXpabTl5YlQwaWRISmhibk5zWVhSbEtEWXdNRGt1TXl3d0tTSStQSFZ6WlNCa1lYUmhMV005SWpKQ0lpQjRiR2x1YXpwb2NtVm1QU0lqVFVwWUxURTJMVlJGV0MxT0xUSkNJaTgrUEM5blBqeG5JR1JoZEdFdGJXMXNMVzV2WkdVOUltMXpkV0lpSUhSeVlXNXpabTl5YlQwaWRISmhibk5zWVhSbEtEY3dNRGt1Tml3d0tTSStQR2NnWkdGMFlTMXRiV3d0Ym05a1pUMGliV2tpUGp4MWMyVWdaR0YwWVMxalBTSXhSRFEwUmlJZ2VHeHBibXM2YUhKbFpqMGlJMDFLV0MweE5pMVVSVmd0U1MweFJEUTBSaUl2UGp3dlp6NDhaeUJrWVhSaExXMXRiQzF1YjJSbFBTSnRiaUlnZEhKaGJuTm1iM0p0UFNKMGNtRnVjMnhoZEdVb05EWXlMQzB4TlRBcElITmpZV3hsS0RBdU56QTNLU0krUEhWelpTQmtZWFJoTFdNOUlqTXlJaUI0YkdsdWF6cG9jbVZtUFNJalRVcFlMVEUyTFZSRldDMU9MVE15SWk4K1BDOW5Qand2Wno0OFp5QmtZWFJoTFcxdGJDMXViMlJsUFNKdGMzVndJaUIwY21GdWMyWnZjbTA5SW5SeVlXNXpiR0YwWlNnM09EYzFMakVzTUNraVBqeG5JR1JoZEdFdGJXMXNMVzV2WkdVOUltMXBJajQ4ZFhObElHUmhkR0V0WXowaU1VUTBNemtpSUhoc2FXNXJPbWh5WldZOUlpTk5TbGd0TVRZdFZFVllMVWt0TVVRME16a2lMejQ4TDJjK1BHY2daR0YwWVMxdGJXd3RibTlrWlQwaWJXNGlJSFJ5WVc1elptOXliVDBpZEhKaGJuTnNZWFJsS0Rnek55NHpMRFF4TXlrZ2MyTmhiR1VvTUM0M01EY3BJajQ4ZFhObElHUmhkR0V0WXowaU16SWlJSGhzYVc1ck9taHlaV1k5SWlOTlNsZ3RNVFl0VkVWWUxVNHRNeklpTHo0OEwyYytQQzluUGp4bklHUmhkR0V0Ylcxc0xXNXZaR1U5SW0xdklpQjBjbUZ1YzJadmNtMDlJblJ5WVc1emJHRjBaU2c1TXpNNExqSXNNQ2tpUGp4MWMyVWdaR0YwWVMxalBTSXlRaUlnZUd4cGJtczZhSEpsWmowaUkwMUtXQzB4TmkxVVJWZ3RUaTB5UWlJdlBqd3ZaejQ4WnlCa1lYUmhMVzF0YkMxdWIyUmxQU0p0YVNJZ2RISmhibk5tYjNKdFBTSjBjbUZ1YzJ4aGRHVW9NVEF6TXpndU5Dd3dLU0krUEhWelpTQmtZWFJoTFdNOUlqRkVOekF3SWlCNGJHbHVhenBvY21WbVBTSWpUVXBZTFRFMkxWUkZXQzFKTFRGRU56QXdJaTgrUEM5blBqd3ZaejQ4TDJjK1BDOXpkbWMrIiwKCSJSZWFsVmlld1NpemVKc29uIiA6ICJ7XCJoZWlnaHRcIjozNzUsXCJ3aWR0aFwiOjM4MDMuNTcxNDcyMTY3OTY4OH0iCn0K"/>
    </extobj>
    <extobj name="2384804F-3998-4D57-9195-F3826E402611-2">
      <extobjdata type="2384804F-3998-4D57-9195-F3826E402611" data="ewoJIkltZ1NldHRpbmdKc29uIiA6ICJ7XCJoZWlnaHRcIjoxNS4xNzg1NzE0Mjg1NzE0MjcsXCJ3aWR0aFwiOjEzMi4xNDI4NTcxNDI4NTcxNH0iLAoJIkxhdGV4IiA6ICJQID0gYl8wICsgYl8xRiArIFxcdmFyZXBzaWxvblxuXG4iLAoJIkxhdGV4SW1nQmFzZTY0IiA6ICJQSE4yWnlCNGJXeHVjejBpYUhSMGNEb3ZMM2QzZHk1M015NXZjbWN2TWpBd01DOXpkbWNpSUhkcFpIUm9QU0l4Tmk0NU1UTmxlQ0lnYUdWcFoyaDBQU0l4TGprME5XVjRJaUJ5YjJ4bFBTSnBiV2NpSUdadlkzVnpZV0pzWlQwaVptRnNjMlVpSUhacFpYZENiM2c5SWpBZ0xUWTVOQ0EzTkRjMUxqWWdPRFU1TGpZaUlIaHRiRzV6T25oc2FXNXJQU0pvZEhSd09pOHZkM2QzTG5jekxtOXlaeTh4T1RrNUwzaHNhVzVySWlCaGNtbGhMV2hwWkdSbGJqMGlkSEoxWlNJZ2MzUjViR1U5SW5abGNuUnBZMkZzTFdGc2FXZHVPaUF0TUM0ek56VmxlRHNnYldGNExYZHBaSFJvT2lBNU9DVTdJajQ4WkdWbWN6NDhjR0YwYUNCcFpEMGlUVXBZTFRFekxWUkZXQzFKTFRGRU5EUXpJaUJrUFNKTk1qZzNJRFl5T0ZFeU9EY2dOak0xSURJek1DQTJNemRSTWpBMklEWXpOeUF4T1RrZ05qTTRWREU1TWlBMk5EaFJNVGt5SURZME9TQXhPVFFnTmpVNVVUSXdNQ0EyTnprZ01qQXpJRFk0TVZRek9UY2dOamd6VVRVNE55QTJPRElnTmpBd0lEWTRNRkUyTmpRZ05qWTVJRGN3TnlBMk16RlVOelV4SURVek1GRTNOVEVnTkRVeklEWTROU0F6T0RsUk5qRTJJRE15TVNBMU1EY2dNekF6VVRVd01DQXpNRElnTkRBeUlETXdNVWd6TURkTU1qYzNJREU0TWxFeU5EY2dOallnTWpRM0lEVTVVVEkwTnlBMU5TQXlORGdnTlRSVU1qVTFJRFV3VkRJM01pQTBPRlF6TURVZ05EWklNek0yVVRNME1pQXpOeUF6TkRJZ016VlJNelF5SURFNUlETXpOU0ExVVRNek1DQXdJRE14T1NBd1VUTXhOaUF3SURJNE1pQXhWREU0TWlBeVVURXlNQ0F5SURnM0lESlVOVEVnTVZFek15QXhJRE16SURFeFVUTXpJREV6SURNMklESTFVVFF3SURReElEUTBJRFF6VkRZM0lEUTJVVGswSURRMklERXlOeUEwT1ZFeE5ERWdOVElnTVRRMklEWXhVVEUwT1NBMk5TQXlNVGdnTXpNNVZESTROeUEyTWpoYVRUWTBOU0ExTlRSUk5qUTFJRFUyTnlBMk5ETWdOVGMxVkRZek5DQTFPVGRVTmpBNUlEWXhPVlExTmpBZ05qTTFVVFUxTXlBMk16WWdORGd3SURZek4xRTBOak1nTmpNM0lEUTBOU0EyTXpkVU5ERTJJRFl6TmxRME1EUWdOak0yVVRNNU1TQTJNelVnTXpnMklEWXlOMUV6T0RRZ05qSXhJRE0yTnlBMU5UQlVNek15SURReE1sUXpNVFFnTXpRMFVUTXhOQ0F6TkRJZ016azFJRE0wTWtnME1EZElORE13VVRVME1pQXpORElnTlRrd0lETTVNbEUyTVRjZ05ERTVJRFl6TVNBME56RlVOalExSURVMU5Gb2lMejQ4Y0dGMGFDQnBaRDBpVFVwWUxURXp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VE10VkVWWUxVa3RNVVEwTkVZaUlHUTlJazAzTXlBMk5EZFJOek1nTmpVM0lEYzNJRFkzTUZRNE9TQTJPRE5ST1RBZ05qZ3pJREUyTVNBMk9EaFVNak0wSURZNU5GRXlORFlnTmprMElESTBOaUEyT0RWVU1qRXlJRFUwTWxFeU1EUWdOVEE0SURFNU5TQTBOekpVTVRnd0lEUXhPRXd4TnpZZ016azVVVEUzTmlBek9UWWdNVGd5SURRd01sRXlNekVnTkRReUlESTRNeUEwTkRKUk16UTFJRFEwTWlBek9ETWdNemsyVkRReU1pQXlPREJSTkRJeUlERTJPU0F6TkRNZ056bFVNVGN6SUMweE1WRXhNak1nTFRFeElEZ3lJREkzVkRRd0lERTFNRll4TlRsUk5EQWdNVGd3SURRNElESXhOMVE1TnlBME1UUlJNVFEzSURZeE1TQXhORGNnTmpJelZERXdPU0EyTXpkUk1UQTBJRFl6TnlBeE1ERWdOak0zU0RrMlVUZzJJRFl6TnlBNE15QTJNemRVTnpZZ05qUXdWRGN6SURZME4xcE5Nek0ySURNeU5WWXpNekZSTXpNMklEUXdOU0F5TnpVZ05EQTFVVEkxT0NBME1EVWdNalF3SURNNU4xUXlNRGNnTXpjMlZERTRNU0F6TlRKVU1UWXpJRE16TUV3eE5UY2dNekl5VERFek5pQXlNelpSTVRFMElERTFNQ0F4TVRRZ01URTBVVEV4TkNBMk5pQXhNemdnTkRKUk1UVTBJREkySURFM09DQXlObEV5TVRFZ01qWWdNalExSURVNFVUSTNNQ0E0TVNBeU9EVWdNVEUwVkRNeE9DQXlNVGxSTXpNMklESTVNU0F6TXpZZ016STFXaUl2UGp4d1lYUm9JR2xrUFNKTlNsZ3RNVE10VkVWWUxVNHRNekFpSUdROUlrMDVOaUExT0RWUk1UVXlJRFkyTmlBeU5Ea2dOalkyVVRJNU55QTJOallnTXpRMUlEWTBNRlEwTWpNZ05UUTRVVFEyTUNBME5qVWdORFl3SURNeU1GRTBOakFnTVRZMUlEUXhOeUE0TTFFek9UY2dOREVnTXpZeUlERTJWRE13TVNBdE1UVlVNalV3SUMweU1sRXlNalFnTFRJeUlERTVPQ0F0TVRaVU1UTTNJREUyVkRneUlEZ3pVVE01SURFMk5TQXpPU0F6TWpCUk16a2dORGswSURrMklEVTROVnBOTXpJeElEVTVOMUV5T1RFZ05qSTVJREkxTUNBMk1qbFJNakE0SURZeU9TQXhOemdnTlRrM1VURTFNeUExTnpFZ01UUTFJRFV5TlZReE16Y2dNek16VVRFek55QXhOelVnTVRRMUlERXlOVlF4T0RFZ05EWlJNakE1SURFMklESTFNQ0F4TmxFeU9UQWdNVFlnTXpFNElEUTJVVE0wTnlBM05pQXpOVFFnTVRNd1ZETTJNaUF6TXpOUk16WXlJRFEzT0NBek5UUWdOVEkwVkRNeU1TQTFPVGRhSWk4K1BIQmhkR2dnYVdROUlrMUtXQzB4TXkxVVJWZ3RUaTB5UWlJZ1pEMGlUVFUySURJek4xUTFOaUF5TlRCVU56QWdNamN3U0RNMk9WWTBNakJNTXpjd0lEVTNNRkV6T0RBZ05UZ3pJRE00T1NBMU9ETlJOREF5SURVNE15QTBNRGtnTlRZNFZqSTNNRWczTURkUk56SXlJREkyTWlBM01qSWdNalV3VkRjd055QXlNekJJTkRBNVZpMDJPRkUwTURFZ0xUZ3lJRE01TVNBdE9ESklNemc1U0RNNE4xRXpOelVnTFRneUlETTJPU0F0TmpoV01qTXdTRGN3VVRVMklESXpOeUExTmlBeU5UQmFJaTgrUEhCaGRHZ2dhV1E5SWsxS1dDMHhNeTFVUlZndFRpMHpNU0lnWkQwaVRUSXhNeUExTnpoTU1qQXdJRFUzTTFFeE9EWWdOVFk0SURFMk1DQTFOak5VTVRBeUlEVTFOa2c0TTFZMk1ESklNVEF5VVRFME9TQTJNRFFnTVRnNUlEWXhOMVF5TkRVZ05qUXhWREkzTXlBMk5qTlJNamMxSURZMk5pQXlPRFVnTmpZMlVUSTVOQ0EyTmpZZ016QXlJRFkyTUZZek5qRk1NekF6SURZeFVUTXhNQ0ExTkNBek1UVWdOVEpVTXpNNUlEUTRWRFF3TVNBME5rZzBNamRXTUVnME1UWlJNemsxSURNZ01qVTNJRE5STVRJeElETWdNVEF3SURCSU9EaFdORFpJTVRFMFVURXpOaUEwTmlBeE5USWdORFpVTVRjM0lEUTNWREU1TXlBMU1GUXlNREVnTlRKVU1qQTNJRFUzVkRJeE15QTJNVlkxTnpoYUlpOCtQSEJoZEdnZ2FXUTlJazFLV0MweE15MVVSVmd0U1MweFJEUXpPU0lnWkQwaVRUUTRJREZSTXpFZ01TQXpNU0F4TVZFek1TQXhNeUF6TkNBeU5WRXpPQ0EwTVNBME1pQTBNMVEyTlNBME5sRTVNaUEwTmlBeE1qVWdORGxSTVRNNUlEVXlJREUwTkNBMk1WRXhORFlnTmpZZ01qRTFJRE0wTWxReU9EVWdOakl5VVRJNE5TQTJNamtnTWpneElEWXlPVkV5TnpNZ05qTXlJREl5T0NBMk16UklNVGszVVRFNU1TQTJOREFnTVRreElEWTBNbFF4T1RNZ05qVTVVVEU1TnlBMk56WWdNakF6SURZNE1FZzNOREpSTnpRNUlEWTNOaUEzTkRrZ05qWTVVVGMwT1NBMk5qUWdOek0ySURVMU4xUTNNaklnTkRRM1VUY3lNQ0EwTkRBZ056QXlJRFEwTUVnMk9UQlJOamd6SURRME5TQTJPRE1nTkRVelVUWTRNeUEwTlRRZ05qZzJJRFEzTjFRMk9Ea2dOVE13VVRZNE9TQTFOakFnTmpneUlEVTNPVlEyTmpNZ05qRXdWRFl5TmlBMk1qWlVOVGMxSURZek0xUTFNRE1nTmpNMFNEUTRNRkV6T1RnZ05qTXpJRE01TXlBMk16RlJNemc0SURZeU9TQXpPRFlnTmpJelVUTTROU0EyTWpJZ016VXlJRFE1TWt3ek1qQWdNell6U0RNM05WRXpOemdnTXpZeklETTVPQ0F6TmpOVU5ESTJJRE0yTkZRME5EZ2dNelkzVkRRM01pQXpOelJVTkRnNUlETTRObEUxTURJZ016azRJRFV4TVNBME1UbFVOVEkwSURRMU4xUTFNamtnTkRjMVVUVXpNaUEwT0RBZ05UUTRJRFE0TUVnMU5qQlJOVFkzSURRM05TQTFOamNnTkRjd1VUVTJOeUEwTmpjZ05UTTJJRE16T1ZRMU1ESWdNakEzVVRVd01DQXlNREFnTkRneUlESXdNRWcwTnpCUk5EWXpJREl3TmlBME5qTWdNakV5VVRRMk15QXlNVFVnTkRZNElESXpORlEwTnpNZ01qYzBVVFEzTXlBek1ETWdORFV6SURNeE1GUXpOalFnTXpFM1NETXdPVXd5TnpjZ01Ua3dVVEkwTlNBMk5pQXlORFVnTmpCUk1qUTFJRFEySURNek5DQTBOa2d6TlRsUk16WTFJRFF3SURNMk5TQXpPVlF6TmpNZ01UbFJNelU1SURZZ016VXpJREJJTXpNMlVUSTVOU0F5SURFNE5TQXlVVEV5TUNBeUlEZzJJREpVTkRnZ01Wb2lMejQ4Y0dGMGFDQnBaRDBpVFVwWUxURXpMVlJGV0MxSkxURkVOekF3SWlCa1BTSk5NVGt3SUMweU1sRXhNalFnTFRJeUlEYzJJREV4VkRJM0lERXdOMUV5TnlBeE56UWdPVGNnTWpNeVRERXdOeUF5TXpsTU9Ua2dNalE0VVRjMklESTNNeUEzTmlBek1EUlJOellnTXpZMElERTBOQ0EwTURoVU1qa3dJRFExTWtnek1ESlJNell3SURRMU1pQTBNRFVnTkRJeFVUUXlPQ0EwTURVZ05ESTRJRE01TWxFME1qZ2dNemd4SURReE55QXpOamxVTXpreElETTFObEV6T0RJZ016VTJJRE0zTVNBek5qVlVNek00SURNNE0xUXlPRE1nTXpreVVUSXhOeUF6T1RJZ01UWTNJRE0yT0ZReE1UWWdNekE0VVRFeE5pQXlPRGtnTVRNeklESTNNbEV4TkRJZ01qWXpJREUwTlNBeU5qSlVNVFUzSURJMk5GRXhPRGdnTWpjNElESXpPQ0F5TnpoSU1qUXpVVE13T0NBeU56Z2dNekE0SURJME4xRXpNRGdnTWpBMklESXlNeUF5TURaUk1UYzNJREl3TmlBeE5ESWdNakU1VERFek1pQXlNVEpSTmpnZ01UWTVJRFk0SURFeE1sRTJPQ0F6T1NBeU1ERWdNemxSTWpVeklETTVJREk0TmlBME9WUXpNamdnTnpKVU16UTFJRGswVkRNMk1pQXhNRFZSTXpjMklERXdNeUF6TnpZZ09EaFJNemMySURjNUlETTJOU0EyTWxRek16UWdNalpVTWpjMUlDMDRWREU1TUNBdE1qSm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RME15SWdlR3hwYm1zNmFISmxaajBpSTAxS1dDMHhNeTFVUlZndFNTMHhSRFEwTXlJdlBqd3ZaejQ4WnlCa1lYUmhMVzF0YkMxdWIyUmxQU0p0YnlJZ2RISmhibk5tYjNKdFBTSjBjbUZ1YzJ4aGRHVW9NVEF5T0M0NExEQXBJajQ4ZFhObElHUmhkR0V0WXowaU0wUWlJSGhzYVc1ck9taHlaV1k5SWlOTlNsZ3RNVE10VkVWWUxVNHRNMFFpTHo0OEwyYytQR2NnWkdGMFlTMXRiV3d0Ym05a1pUMGliWE4xWWlJZ2RISmhibk5tYjNKdFBTSjBjbUZ1YzJ4aGRHVW9NakE0TkM0MkxEQXBJajQ4WnlCa1lYUmhMVzF0YkMxdWIyUmxQU0p0YVNJK1BIVnpaU0JrWVhSaExXTTlJakZFTkRSR0lpQjRiR2x1YXpwb2NtVm1QU0lqVFVwWUxURXpMVlJGV0MxSkxURkVORFJHSWk4K1BDOW5QanhuSUdSaGRHRXRiVzFzTFc1dlpHVTlJbTF1SWlCMGNtRnVjMlp2Y20wOUluUnlZVzV6YkdGMFpTZzBOaklzTFRFMU1Da2djMk5oYkdVb01DNDNNRGNwSWo0OGRYTmxJR1JoZEdFdFl6MGlNekFpSUhoc2FXNXJPbWh5WldZOUlpTk5TbGd0TVRNdFZFVllMVTR0TXpBaUx6NDhMMmMrUEM5blBqeG5JR1JoZEdFdGJXMXNMVzV2WkdVOUltMXZJaUIwY21GdWMyWnZjbTA5SW5SeVlXNXpiR0YwWlNnek1UY3lMak1zTUNraVBqeDFjMlVnWkdGMFlTMWpQU0l5UWlJZ2VHeHBibXM2YUhKbFpqMGlJMDFLV0MweE15MVVSVmd0VGkweVFpSXZQand2Wno0OFp5QmtZWFJoTFcxdGJDMXViMlJsUFNKdGMzVmlJaUIwY21GdWMyWnZjbTA5SW5SeVlXNXpiR0YwWlNnME1UY3lMallzTUNraVBqeG5JR1JoZEdFdGJXMXNMVzV2WkdVOUltMXBJajQ4ZFhObElHUmhkR0V0WXowaU1VUTBORVlpSUhoc2FXNXJPbWh5WldZOUlpTk5TbGd0TVRNdFZFVllMVWt0TVVRME5FWWlMejQ4TDJjK1BHY2daR0YwWVMxdGJXd3RibTlrWlQwaWJXNGlJSFJ5WVc1elptOXliVDBpZEhKaGJuTnNZWFJsS0RRMk1pd3RNVFV3S1NCelkyRnNaU2d3TGpjd055a2lQangxYzJVZ1pHRjBZUzFqUFNJek1TSWdlR3hwYm1zNmFISmxaajBpSTAxS1dDMHhNeTFVUlZndFRpMHpNU0l2UGp3dlp6NDhMMmMrUEdjZ1pHRjBZUzF0Yld3dGJtOWtaVDBpYldraUlIUnlZVzV6Wm05eWJUMGlkSEpoYm5Oc1lYUmxLRFV3TXpndU1Td3dLU0krUEhWelpTQmtZWFJoTFdNOUlqRkVORE01SWlCNGJHbHVhenBvY21WbVBTSWpUVXBZTFRFekxWUkZXQzFKTFRGRU5ETTVJaTgrUEM5blBqeG5JR1JoZEdFdGJXMXNMVzV2WkdVOUltMXZJaUIwY21GdWMyWnZjbTA5SW5SeVlXNXpiR0YwWlNnMk1EQTVMak1zTUNraVBqeDFjMlVnWkdGMFlTMWpQU0l5UWlJZ2VHeHBibXM2YUhKbFpqMGlJMDFLV0MweE15MVVSVmd0VGkweVFpSXZQand2Wno0OFp5QmtZWFJoTFcxdGJDMXViMlJsUFNKdGFTSWdkSEpoYm5ObWIzSnRQU0owY21GdWMyeGhkR1VvTnpBd09TNDJMREFwSWo0OGRYTmxJR1JoZEdFdFl6MGlNVVEzTURBaUlIaHNhVzVyT21oeVpXWTlJaU5OU2xndE1UTXRWRVZZTFVrdE1VUTNNREFpTHo0OEwyYytQQzluUGp3dlp6NDhMM04yWno0PSIsCgkiUmVhbFZpZXdTaXplSnNvbiIgOiAie1wiaGVpZ2h0XCI6MzAzLjU3MTQzNDAyMDk5NjEsXCJ3aWR0aFwiOjI2NDIuODU3MDU1NjY0MDYyNX0iCn0K"/>
    </extobj>
    <extobj name="2384804F-3998-4D57-9195-F3826E402611-3">
      <extobjdata type="2384804F-3998-4D57-9195-F3826E402611" data="ewoJIkltZ1NldHRpbmdKc29uIiA6ICJ7XCJoZWlnaHRcIjoxNy44NTcxNDI4NTcxNDI4NTQsXCJ3aWR0aFwiOjE1Ny4xNDI4NTcxNDI4NTcxNH0iLAoJIkxhdGV4IiA6ICJQID0gYl8wICsgXFxTaWdtYSBzX2koRikgKyBcXHZhcmVwc2lsb25cblxuIiwKCSJMYXRleEltZ0Jhc2U2NCIgOiAiUEhOMlp5QjRiV3h1Y3owaWFIUjBjRG92TDNkM2R5NTNNeTV2Y21jdk1qQXdNQzl6ZG1jaUlIZHBaSFJvUFNJeU1DNHhORGxsZUNJZ2FHVnBaMmgwUFNJeUxqSTJNbVY0SWlCeWIyeGxQU0pwYldjaUlHWnZZM1Z6WVdKc1pUMGlabUZzYzJVaUlIWnBaWGRDYjNnOUlqQWdMVGMxTUNBNE9UQTFMamtnTVRBd01DSWdlRzFzYm5NNmVHeHBibXM5SW1oMGRIQTZMeTkzZDNjdWR6TXViM0puTHpFNU9Ua3ZlR3hwYm1zaUlHRnlhV0V0YUdsa1pHVnVQU0owY25WbElpQnpkSGxzWlQwaWRtVnlkR2xqWVd3dFlXeHBaMjQ2SUMwd0xqVTJObVY0T3lCdFlYZ3RkMmxrZEdnNklEazRKVHNpUGp4a1pXWnpQanh3WVhSb0lHbGtQU0pOU2xndE5qTXRWRVZZTFVrdE1VUTBORE1pSUdROUlrMHlPRGNnTmpJNFVUSTROeUEyTXpVZ01qTXdJRFl6TjFFeU1EWWdOak0zSURFNU9TQTJNemhVTVRreUlEWTBPRkV4T1RJZ05qUTVJREU1TkNBMk5UbFJNakF3SURZM09TQXlNRE1nTmpneFZETTVOeUEyT0ROUk5UZzNJRFk0TWlBMk1EQWdOamd3VVRZMk5DQTJOamtnTnpBM0lEWXpNVlEzTlRFZ05UTXdVVGMxTVNBME5UTWdOamcxSURNNE9WRTJNVFlnTXpJeElEVXdOeUF6TUROUk5UQXdJRE13TWlBME1ESWdNekF4U0RNd04wd3lOemNnTVRneVVUSTBOeUEyTmlBeU5EY2dOVGxSTWpRM0lEVTFJREkwT0NBMU5GUXlOVFVnTlRCVU1qY3lJRFE0VkRNd05TQTBOa2d6TXpaUk16UXlJRE0zSURNME1pQXpOVkV6TkRJZ01Ua2dNek0xSURWUk16TXdJREFnTXpFNUlEQlJNekUySURBZ01qZ3lJREZVTVRneUlESlJNVEl3SURJZ09EY2dNbFExTVNBeFVUTXpJREVnTXpNZ01URlJNek1nTVRNZ016WWdNalZSTkRBZ05ERWdORFFnTkROVU5qY2dORFpST1RRZ05EWWdNVEkzSURRNVVURTBNU0ExTWlBeE5EWWdOakZSTVRRNUlEWTFJREl4T0NBek16bFVNamczSURZeU9GcE5OalExSURVMU5GRTJORFVnTlRZM0lEWTBNeUExTnpWVU5qTTBJRFU1TjFRMk1Ea2dOakU1VkRVMk1DQTJNelZSTlRVeklEWXpOaUEwT0RBZ05qTTNVVFEyTXlBMk16Y2dORFExSURZek4xUTBNVFlnTmpNMlZEUXdOQ0EyTXpaUk16a3hJRFl6TlNBek9EWWdOakkzVVRNNE5DQTJNakVnTXpZM0lEVTFNRlF6TXpJZ05ERXlWRE14TkNBek5EUlJNekUwSURNME1pQXpPVFVnTXpReVNEUXdOMGcwTXpCUk5UUXlJRE0wTWlBMU9UQWdNemt5VVRZeE55QTBNVGtnTmpNeElEUTNNVlEyTkRVZ05UVTBXaUl2UGp4d1lYUm9JR2xrUFNKTlNsZ3ROak1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AyTXkxVVJWZ3RTUzB4UkRRMFJpSWdaRDBpVFRjeklEWTBOMUUzTXlBMk5UY2dOemNnTmpjd1ZEZzVJRFk0TTFFNU1DQTJPRE1nTVRZeElEWTRPRlF5TXpRZ05qazBVVEkwTmlBMk9UUWdNalEySURZNE5WUXlNVElnTlRReVVUSXdOQ0ExTURnZ01UazFJRFEzTWxReE9EQWdOREU0VERFM05pQXpPVGxSTVRjMklETTVOaUF4T0RJZ05EQXlVVEl6TVNBME5ESWdNamd6SURRME1sRXpORFVnTkRReUlETTRNeUF6T1RaVU5ESXlJREk0TUZFME1qSWdNVFk1SURNME15QTNPVlF4TnpNZ0xURXhVVEV5TXlBdE1URWdPRElnTWpkVU5EQWdNVFV3VmpFMU9WRTBNQ0F4T0RBZ05EZ2dNakUzVkRrM0lEUXhORkV4TkRjZ05qRXhJREUwTnlBMk1qTlVNVEE1SURZek4xRXhNRFFnTmpNM0lERXdNU0EyTXpkSU9UWlJPRFlnTmpNM0lEZ3pJRFl6TjFRM05pQTJOREJVTnpNZ05qUTNXazB6TXpZZ016STFWak16TVZFek16WWdOREExSURJM05TQTBNRFZSTWpVNElEUXdOU0F5TkRBZ016azNWREl3TnlBek56WlVNVGd4SURNMU1sUXhOak1nTXpNd1RERTFOeUF6TWpKTU1UTTJJREl6TmxFeE1UUWdNVFV3SURFeE5DQXhNVFJSTVRFMElEWTJJREV6T0NBME1sRXhOVFFnTWpZZ01UYzRJREkyVVRJeE1TQXlOaUF5TkRVZ05UaFJNamN3SURneElESTROU0F4TVRSVU16RTRJREl4T1ZFek16WWdNamt4SURNek5pQXpNalZhSWk4K1BIQmhkR2dnYVdROUlrMUtXQzAyTXkxVVJWZ3RUaTB6TUNJZ1pEMGlUVGsySURVNE5WRXhOVElnTmpZMklESTBPU0EyTmpaUk1qazNJRFkyTmlBek5EVWdOalF3VkRReU15QTFORGhSTkRZd0lEUTJOU0EwTmpBZ016SXdVVFEyTUNBeE5qVWdOREUzSURnelVUTTVOeUEwTVNBek5qSWdNVFpVTXpBeElDMHhOVlF5TlRBZ0xUSXlVVEl5TkNBdE1qSWdNVGs0SUMweE5sUXhNemNnTVRaVU9ESWdPRE5STXprZ01UWTFJRE01SURNeU1GRXpPU0EwT1RRZ09UWWdOVGcxV2swek1qRWdOVGszVVRJNU1TQTJNamtnTWpVd0lEWXlPVkV5TURnZ05qSTVJREUzT0NBMU9UZFJNVFV6SURVM01TQXhORFVnTlRJMVZERXpOeUF6TXpOUk1UTTNJREUzTlNBeE5EVWdNVEkxVkRFNE1TQTBObEV5TURrZ01UWWdNalV3SURFMlVUSTVNQ0F4TmlBek1UZ2dORFpSTXpRM0lEYzJJRE0xTkNBeE16QlVNell5SURNek0xRXpOaklnTkRjNElETTFOQ0ExTWpSVU16SXhJRFU1TjFvaUx6NDhjR0YwYUNCcFpEMGlUVXBZTFRZekxWUkZXQzFPTFRKQ0lpQmtQU0pOTlRZZ01qTTNWRFUySURJMU1GUTNNQ0F5TnpCSU16WTVWalF5TUV3ek56QWdOVGN3VVRNNE1DQTFPRE1nTXpnNUlEVTRNMUUwTURJZ05UZ3pJRFF3T1NBMU5qaFdNamN3U0Rjd04xRTNNaklnTWpZeUlEY3lNaUF5TlRCVU56QTNJREl6TUVnME1EbFdMVFk0VVRRd01TQXRPRElnTXpreElDMDRNa2d6T0RsSU16ZzNVVE0zTlNBdE9ESWdNelk1SUMwMk9GWXlNekJJTnpCUk5UWWdNak0zSURVMklESTFNRm9pTHo0OGNHRjBhQ0JwWkQwaVRVcFlMVFl6TFZSRldDMU9MVE5CTXlJZ1pEMGlUVFkyTmlBeU5EZFJOalkwSURJME5DQTJOVElnTVRJMlZEWXpPQ0EwVmpCSU16VXhVVEV6TVNBd0lEazFJREJVTlRjZ05WWTJVVFUwSURFeUlEVTNJREUzVERjeklETTJVVGc1SURVMElERXlNU0E1TUZReE9ESWdNVFU1VERNd05TQXlPVGxNTlRZZ05qUTBURFUxSURZMU9GRTFOU0EyTnpjZ05qQWdOamd4VVRZeklEWTRNeUF6TlRFZ05qZ3pTRFl6T0ZZMk56bFJOalF3SURZM05DQTJOVElnTlRZMFZEWTJOaUEwTkRkV05EUXpTRFl5TmxZME5EZFJOakU0SURVd05TQTJNRFFnTlRRelZEVTFPU0EyTURWUk5USTVJRFl5TmlBME56Z2dOak14VkRNek15QTJNemRJTWprMFNERTRPVXd5T1RNZ05EazBVVE14TkNBME5qVWdNelExSURReU1sRTBNREFnTXpRMklEUXdNQ0F6TkRCUk5EQXdJRE16T0NBek9Ua2dNek0zVERFMU5DQTFOMUUwTURjZ05UY2dOREk0SURVNFVUUTNOaUEyTUNBMU1EZ2dOamhVTlRVeElEZ3pWRFUzTlNBeE1ETlJOVGsxSURFeU5TQTJNRGdnTVRZeVZEWXlOQ0F5TWpWTU5qSTJJREkxTVVnMk5qWldNalEzV2lJdlBqeHdZWFJvSUdsa1BTSk5TbGd0TmpNdFZFVllMVWt0TVVRME5qQWlJR1E5SWsweE16RWdNamc1VVRFek1TQXpNakVnTVRRM0lETTFORlF5TURNZ05ERTFWRE13TUNBME5ESlJNell5SURRME1pQXpPVEFnTkRFMVZEUXhPU0F6TlRWUk5ERTVJRE15TXlBME1ESWdNekE0VkRNMk5DQXlPVEpSTXpVeElESTVNaUF6TkRBZ016QXdWRE15T0NBek1qWlJNekk0SURNME1pQXpNemNnTXpVMFZETTFOQ0F6TnpKVU16WTNJRE0zT0ZFek5qZ2dNemM0SURNMk9DQXpOemxSTXpZNElETTRNaUF6TmpFZ016ZzRWRE16TmlBek9UbFVNamszSURRd05WRXlORGtnTkRBMUlESXlOeUF6TnpsVU1qQTBJRE15TmxFeU1EUWdNekF4SURJeU15QXlPVEZVTWpjNElESTNORlF6TXpBZ01qVTVVVE01TmlBeU16QWdNemsySURFMk0xRXpPVFlnTVRNMUlETTROU0F4TURkVU16VXlJRFV4VkRJNE9TQTNWREU1TlNBdE1UQlJNVEU0SUMweE1DQTROaUF4T1ZRMU15QTROMUUxTXlBeE1qWWdOelFnTVRRelZERXhPQ0F4TmpCUk1UTXpJREUyTUNBeE5EWWdNVFV4VkRFMk1DQXhNakJSTVRZd0lEazBJREUwTWlBM05sUXhNVEVnTlRoUk1UQTVJRFUzSURFd09DQTFOMVF4TURjZ05UVlJNVEE0SURVeUlERXhOU0EwTjFReE5EWWdNelJVTWpBeElESTNVVEl6TnlBeU55QXlOak1nTXpoVU16QXhJRFkyVkRNeE9DQTVOMVF6TWpNZ01USXlVVE15TXlBeE5UQWdNekF5SURFMk5GUXlOVFFnTVRneFZERTVOU0F4T1RaVU1UUTRJREl6TVZFeE16RWdNalUySURFek1TQXlPRGxhSWk4K1BIQmhkR2dnYVdROUlrMUtXQzAyTXkxVVJWZ3RTUzB4UkRRMU5pSWdaRDBpVFRFNE5DQTJNREJSTVRnMElEWXlOQ0F5TURNZ05qUXlWREkwTnlBMk5qRlJNalkxSURZMk1TQXlOemNnTmpRNVZESTVNQ0EyTVRsUk1qa3dJRFU1TmlBeU56QWdOVGMzVkRJeU5pQTFOVGRSTWpFeElEVTFOeUF4T1RnZ05UWTNWREU0TkNBMk1EQmFUVEl4SURJNE4xRXlNU0F5T1RVZ016QWdNekU0VkRVMElETTJPVlE1T0NBME1qQlVNVFU0SURRME1sRXhPVGNnTkRReUlESXlNeUEwTVRsVU1qVXdJRE0xTjFFeU5UQWdNelF3SURJek5pQXpNREZVTVRrMklERTVObFF4TlRRZ09ETlJNVFE1SURZeElERTBPU0ExTVZFeE5Ea2dNallnTVRZMklESTJVVEUzTlNBeU5pQXhPRFVnTWpsVU1qQTRJRFF6VkRJek5TQTNPRlF5TmpBZ01UTTNVVEkyTXlBeE5Ea2dNalkxSURFMU1WUXlPRElnTVRVelVUTXdNaUF4TlRNZ016QXlJREUwTTFFek1ESWdNVE0xSURJNU15QXhNVEpVTWpZNElEWXhWREl5TXlBeE1WUXhOakVnTFRFeFVURXlPU0F0TVRFZ01UQXlJREV3VkRjMElEYzBVVGMwSURreElEYzVJREV3TmxReE1qSWdNakl3VVRFMk1DQXpNakVnTVRZMklETTBNVlF4TnpNZ016Z3dVVEUzTXlBME1EUWdNVFUySURRd05FZ3hOVFJSTVRJMElEUXdOQ0E1T1NBek56RlVOakVnTWpnM1VUWXdJREk0TmlBMU9TQXlPRFJVTlRnZ01qZ3hWRFUySURJM09WUTFNeUF5TnpoVU5Ea2dNamM0VkRReElESTNPRWd5TjFFeU1TQXlPRFFnTWpFZ01qZzNXaUl2UGp4d1lYUm9JR2xrUFNKTlNsZ3ROak1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WXpMVlJGV0MxSkxURkVORE01SWlCa1BTSk5ORGdnTVZFek1TQXhJRE14SURFeFVUTXhJREV6SURNMElESTFVVE00SURReElEUXlJRFF6VkRZMUlEUTJVVGt5SURRMklERXlOU0EwT1ZFeE16a2dOVElnTVRRMElEWXhVVEUwTmlBMk5pQXlNVFVnTXpReVZESTROU0EyTWpKUk1qZzFJRFl5T1NBeU9ERWdOakk1VVRJM015QTJNeklnTWpJNElEWXpORWd4T1RkUk1Ua3hJRFkwTUNBeE9URWdOalF5VkRFNU15QTJOVGxSTVRrM0lEWTNOaUF5TURNZ05qZ3dTRGMwTWxFM05Ea2dOamMySURjME9TQTJOamxSTnpRNUlEWTJOQ0EzTXpZZ05UVTNWRGN5TWlBME5EZFJOekl3SURRME1DQTNNRElnTkRRd1NEWTVNRkUyT0RNZ05EUTFJRFk0TXlBME5UTlJOamd6SURRMU5DQTJPRFlnTkRjM1ZEWTRPU0ExTXpCUk5qZzVJRFUyTUNBMk9ESWdOVGM1VkRZMk15QTJNVEJVTmpJMklEWXlObFExTnpVZ05qTXpWRFV3TXlBMk16UklORGd3VVRNNU9DQTJNek1nTXpreklEWXpNVkV6T0RnZ05qSTVJRE00TmlBMk1qTlJNemcxSURZeU1pQXpOVElnTkRreVRETXlNQ0F6TmpOSU16YzFVVE0zT0NBek5qTWdNems0SURNMk0xUTBNallnTXpZMFZEUTBPQ0F6TmpkVU5EY3lJRE0zTkZRME9Ea2dNemcyVVRVd01pQXpPVGdnTlRFeElEUXhPVlExTWpRZ05EVTNWRFV5T1NBME56VlJOVE15SURRNE1DQTFORGdnTkRnd1NEVTJNRkUxTmpjZ05EYzFJRFUyTnlBME56QlJOVFkzSURRMk55QTFNellnTXpNNVZEVXdNaUF5TURkUk5UQXdJREl3TUNBME9ESWdNakF3U0RRM01GRTBOak1nTWpBMklEUTJNeUF5TVRKUk5EWXpJREl4TlNBME5qZ2dNak0wVkRRM015QXlOelJSTkRjeklETXdNeUEwTlRNZ016RXdWRE0yTkNBek1UZElNekE1VERJM055QXhPVEJSTWpRMUlEWTJJREkwTlNBMk1GRXlORFVnTkRZZ016TTBJRFEyU0RNMU9WRXpOalVnTkRBZ016WTFJRE01VkRNMk15QXhPVkV6TlRrZ05pQXpOVE1nTUVnek16WlJNamsxSURJZ01UZzFJREpSTVRJd0lESWdPRFlnTWxRME9DQXhXaUl2UGp4d1lYUm9JR2xrUFNKTlNsZ3ROak1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AyTXkxVVJWZ3RTUzB4UkRjd01DSWdaRDBpVFRFNU1DQXRNakpSTVRJMElDMHlNaUEzTmlBeE1WUXlOeUF4TURkUk1qY2dNVGMwSURrM0lESXpNa3d4TURjZ01qTTVURGs1SURJME9GRTNOaUF5TnpNZ056WWdNekEwVVRjMklETTJOQ0F4TkRRZ05EQTRWREk1TUNBME5USklNekF5VVRNMk1DQTBOVElnTkRBMUlEUXlNVkUwTWpnZ05EQTFJRFF5T0NBek9USlJOREk0SURNNE1TQTBNVGNnTXpZNVZETTVNU0F6TlRaUk16Z3lJRE0xTmlBek56RWdNelkxVkRNek9DQXpPRE5VTWpneklETTVNbEV5TVRjZ016a3lJREUyTnlBek5qaFVNVEUySURNd09GRXhNVFlnTWpnNUlERXpNeUF5TnpKUk1UUXlJREkyTXlBeE5EVWdNall5VkRFMU55QXlOalJSTVRnNElESTNPQ0F5TXpnZ01qYzRTREkwTTFFek1EZ2dNamM0SURNd09DQXlORGRSTXpBNElESXdOaUF5TWpNZ01qQTJVVEUzTnlBeU1EWWdNVFF5SURJeE9Vd3hNeklnTWpFeVVUWTRJREUyT1NBMk9DQXhNVEpSTmpnZ016a2dNakF4SURNNVVUSTFNeUF6T1NBeU9EWWdORGxVTXpJNElEY3lWRE0wTlNBNU5GUXpOaklnTVRBMVVUTTNOaUF4TURNZ016YzJJRGc0VVRNM05pQTNPU0F6TmpVZ05qSlVNek0wSURJMlZESTNOU0F0T0ZReE9UQWdMVEl5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RE1pSUhoc2FXNXJPbWh5WldZOUlpTk5TbGd0TmpNdFZFVllMVWt0TVVRME5ETWlMejQ4TDJjK1BHY2daR0YwWVMxdGJXd3RibTlrWlQwaWJXOGlJSFJ5WVc1elptOXliVDBpZEhKaGJuTnNZWFJsS0RFd01qZ3VPQ3d3S1NJK1BIVnpaU0JrWVhSaExXTTlJak5FSWlCNGJHbHVhenBvY21WbVBTSWpUVXBZTFRZekxWUkZXQzFPTFRORUlpOCtQQzluUGp4bklHUmhkR0V0Ylcxc0xXNXZaR1U5SW0xemRXSWlJSFJ5WVc1elptOXliVDBpZEhKaGJuTnNZWFJsS0RJd09EUXVOaXd3S1NJK1BHY2daR0YwWVMxdGJXd3RibTlrWlQwaWJXa2lQangxYzJVZ1pHRjBZUzFqUFNJeFJEUTBSaUlnZUd4cGJtczZhSEpsWmowaUkwMUtXQzAyTXkxVVJWZ3RTUzB4UkRRMFJpSXZQand2Wno0OFp5QmtZWFJoTFcxdGJDMXViMlJsUFNKdGJpSWdkSEpoYm5ObWIzSnRQU0owY21GdWMyeGhkR1VvTkRZeUxDMHhOVEFwSUhOallXeGxLREF1TnpBM0tTSStQSFZ6WlNCa1lYUmhMV005SWpNd0lpQjRiR2x1YXpwb2NtVm1QU0lqVFVwWUxUWXpMVlJGV0MxT0xUTXdJaTgrUEM5blBqd3ZaejQ4WnlCa1lYUmhMVzF0YkMxdWIyUmxQU0p0YnlJZ2RISmhibk5tYjNKdFBTSjBjbUZ1YzJ4aGRHVW9NekUzTWk0ekxEQXBJajQ4ZFhObElHUmhkR0V0WXowaU1rSWlJSGhzYVc1ck9taHlaV1k5SWlOTlNsZ3ROak10VkVWWUxVNHRNa0lpTHo0OEwyYytQR2NnWkdGMFlTMXRiV3d0Ym05a1pUMGliV2tpSUhSeVlXNXpabTl5YlQwaWRISmhibk5zWVhSbEtEUXhOekl1Tml3d0tTSStQSFZ6WlNCa1lYUmhMV005SWpOQk15SWdlR3hwYm1zNmFISmxaajBpSTAxS1dDMDJNeTFVUlZndFRpMHpRVE1pTHo0OEwyYytQR2NnWkdGMFlTMXRiV3d0Ym05a1pUMGliWE4xWWlJZ2RISmhibk5tYjNKdFBTSjBjbUZ1YzJ4aGRHVW9ORGc1TkM0MkxEQXBJajQ4WnlCa1lYUmhMVzF0YkMxdWIyUmxQU0p0YVNJK1BIVnpaU0JrWVhSaExXTTlJakZFTkRZd0lpQjRiR2x1YXpwb2NtVm1QU0lqVFVwWUxUWXpMVlJGV0MxSkxURkVORFl3SWk4K1BDOW5QanhuSUdSaGRHRXRiVzFzTFc1dlpHVTlJbTFwSWlCMGNtRnVjMlp2Y20wOUluUnlZVzV6YkdGMFpTZzFNRElzTFRFMU1Da2djMk5oYkdVb01DNDNNRGNwSWo0OGRYTmxJR1JoZEdFdFl6MGlNVVEwTlRZaUlIaHNhVzVyT21oeVpXWTlJaU5OU2xndE5qTXRWRVZZTFVrdE1VUTBOVFlpTHo0OEwyYytQQzluUGp4bklHUmhkR0V0Ylcxc0xXNXZaR1U5SW0xdklpQjBjbUZ1YzJadmNtMDlJblJ5WVc1emJHRjBaU2cxTmprd0xqVXNNQ2tpUGp4MWMyVWdaR0YwWVMxalBTSXlPQ0lnZUd4cGJtczZhSEpsWmowaUkwMUtXQzAyTXkxVVJWZ3RUaTB5T0NJdlBqd3ZaejQ4WnlCa1lYUmhMVzF0YkMxdWIyUmxQU0p0YVNJZ2RISmhibk5tYjNKdFBTSjBjbUZ1YzJ4aGRHVW9OakEzT1M0MUxEQXBJajQ4ZFhObElHUmhkR0V0WXowaU1VUTBNemtpSUhoc2FXNXJPbWh5WldZOUlpTk5TbGd0TmpNdFZFVllMVWt0TVVRME16a2lMejQ4TDJjK1BHY2daR0YwWVMxdGJXd3RibTlrWlQwaWJXOGlJSFJ5WVc1elptOXliVDBpZEhKaGJuTnNZWFJsS0RZNE1qZ3VOU3d3S1NJK1BIVnpaU0JrWVhSaExXTTlJakk1SWlCNGJHbHVhenBvY21WbVBTSWpUVXBZTFRZekxWUkZXQzFPTFRJNUlpOCtQQzluUGp4bklHUmhkR0V0Ylcxc0xXNXZaR1U5SW0xdklpQjBjbUZ1YzJadmNtMDlJblJ5WVc1emJHRjBaU2czTkRNNUxqY3NNQ2tpUGp4MWMyVWdaR0YwWVMxalBTSXlRaUlnZUd4cGJtczZhSEpsWmowaUkwMUtXQzAyTXkxVVJWZ3RUaTB5UWlJdlBqd3ZaejQ4WnlCa1lYUmhMVzF0YkMxdWIyUmxQU0p0YVNJZ2RISmhibk5tYjNKdFBTSjBjbUZ1YzJ4aGRHVW9PRFF6T1M0NUxEQXBJajQ4ZFhObElHUmhkR0V0WXowaU1VUTNNREFpSUhoc2FXNXJPbWh5WldZOUlpTk5TbGd0TmpNdFZFVllMVWt0TVVRM01EQWlMejQ4TDJjK1BDOW5Qand2Wno0OEwzTjJaejQ9IiwKCSJSZWFsVmlld1NpemVKc29uIiA6ICJ7XCJoZWlnaHRcIjozNTcuMTQyODY4MDQxOTkyMixcIndpZHRoXCI6MzE0Mi44NTcwNTU2NjQwNjI1fSIKfQo="/>
    </extobj>
    <extobj name="2384804F-3998-4D57-9195-F3826E402611-4">
      <extobjdata type="2384804F-3998-4D57-9195-F3826E402611" data="ewoJIkltZ1NldHRpbmdKc29uIiA6ICJ7XCJoZWlnaHRcIjoxNy44NTcxNDI4NTcxNDI4NTQsXCJ3aWR0aFwiOjM2OS42NDI4NTcxNDI4NTcxfSIsCgkiTGF0ZXgiIDogIlB0cm9zID0gcyhGXzEpICtzKEZfMikgKyBzKEZfMykgKyBcXGRvdHMrcyhGX24pICsgXFx2YXJlcHNpbG9uIiwKCSJMYXRleEltZ0Jhc2U2NCIgOiAiUEhOMlp5QjRiV3h1Y3owaWFIUjBjRG92TDNkM2R5NTNNeTV2Y21jdk1qQXdNQzl6ZG1jaUlIZHBaSFJvUFNJME55NDBOakZsZUNJZ2FHVnBaMmgwUFNJeUxqSTJNbVY0SWlCeWIyeGxQU0pwYldjaUlHWnZZM1Z6WVdKc1pUMGlabUZzYzJVaUlIWnBaWGRDYjNnOUlqQWdMVGMxTUNBeU1EazNOeTQzSURFd01EQWlJSGh0Ykc1ek9uaHNhVzVyUFNKb2RIUndPaTh2ZDNkM0xuY3pMbTl5Wnk4eE9UazVMM2hzYVc1cklpQmhjbWxoTFdocFpHUmxiajBpZEhKMVpTSWdjM1I1YkdVOUluWmxjblJwWTJGc0xXRnNhV2R1T2lBdE1DNDFOalpsZURzZ2JXRjRMWGRwWkhSb09pQTVPQ1U3SWo0OFpHVm1jejQ4Y0dGMGFDQnBaRDBpVFVwWUxUSTJMVlJGV0MxSkxURkVORFF6SWlCa1BTSk5NamczSURZeU9GRXlPRGNnTmpNMUlESXpNQ0EyTXpkUk1qQTJJRFl6TnlBeE9Ua2dOak00VkRFNU1pQTJORGhSTVRreUlEWTBPU0F4T1RRZ05qVTVVVEl3TUNBMk56a2dNakF6SURZNE1WUXpPVGNnTmpnelVUVTROeUEyT0RJZ05qQXdJRFk0TUZFMk5qUWdOalk1SURjd055QTJNekZVTnpVeElEVXpNRkUzTlRFZ05EVXpJRFk0TlNBek9EbFJOakUySURNeU1TQTFNRGNnTXpBelVUVXdNQ0F6TURJZ05EQXlJRE13TVVnek1EZE1NamMzSURFNE1sRXlORGNnTmpZZ01qUTNJRFU1VVRJME55QTFOU0F5TkRnZ05UUlVNalUxSURVd1ZESTNNaUEwT0ZRek1EVWdORFpJTXpNMlVUTTBNaUF6TnlBek5ESWdNelZSTXpReUlERTVJRE16TlNBMVVUTXpNQ0F3SURNeE9TQXdVVE14TmlBd0lESTRNaUF4VkRFNE1pQXlVVEV5TUNBeUlEZzNJREpVTlRFZ01WRXpNeUF4SURNeklERXhVVE16SURFeklETTJJREkxVVRRd0lEUXhJRFEwSURRelZEWTNJRFEyVVRrMElEUTJJREV5TnlBME9WRXhOREVnTlRJZ01UUTJJRFl4VVRFME9TQTJOU0F5TVRnZ016TTVWREk0TnlBMk1qaGFUVFkwTlNBMU5UUlJOalExSURVMk55QTJORE1nTlRjMVZEWXpOQ0ExT1RkVU5qQTVJRFl4T1ZRMU5qQWdOak0xVVRVMU15QTJNellnTkRnd0lEWXpOMUUwTmpNZ05qTTNJRFEwTlNBMk16ZFVOREUySURZek5sUTBNRFFnTmpNMlVUTTVNU0EyTXpVZ016ZzJJRFl5TjFFek9EUWdOakl4SURNMk55QTFOVEJVTXpNeUlEUXhNbFF6TVRRZ016UTBVVE14TkNBek5ESWdNemsxSURNME1rZzBNRGRJTkRNd1VUVTBNaUF6TkRJZ05Ua3dJRE01TWxFMk1UY2dOREU1SURZek1TQTBOekZVTmpRMUlEVTFORm9pTHo0OGNHRjBhQ0JwWkQwaVRVcFlMVEkyTFZSRldDMUpMVEZFTkRZeElpQmtQU0pOTWpZZ016ZzFVVEU1SURNNU1pQXhPU0F6T1RWUk1Ua2dNems1SURJeUlEUXhNVlF5TnlBME1qVlJNamtnTkRNd0lETTJJRFF6TUZRNE55QTBNekZJTVRRd1RERTFPU0ExTVRGUk1UWXlJRFV5TWlBeE5qWWdOVFF3VkRFM015QTFOalpVTVRjNUlEVTRObFF4T0RjZ05qQXpWREU1TnlBMk1UVlVNakV4SURZeU5GUXlNamtnTmpJMlVUSTBOeUEyTWpVZ01qVTBJRFl4TlZReU5qRWdOVGsyVVRJMk1TQTFPRGtnTWpVeUlEVTBPVlF5TXpJZ05EY3dUREl5TWlBME16TlJNakl5SURRek1TQXlOeklnTkRNeFNETXlNMUV6TXpBZ05ESTBJRE16TUNBME1qQlJNek13SURNNU9DQXpNVGNnTXpnMVNESXhNRXd4TnpRZ01qUXdVVEV6TlNBNE1DQXhNelVnTmpoUk1UTTFJREkySURFMk1pQXlObEV4T1RjZ01qWWdNak13SURZd1ZESTRNeUF4TkRSUk1qZzFJREUxTUNBeU9EZ2dNVFV4VkRNd015QXhOVE5JTXpBM1VUTXlNaUF4TlRNZ016SXlJREUwTlZFek1qSWdNVFF5SURNeE9TQXhNek5STXpFMElERXhOeUF6TURFZ09UVlVNalkzSURRNFZESXhOaUEyVkRFMU5TQXRNVEZSTVRJMUlDMHhNU0E1T0NBMFZEVTVJRFUyVVRVM0lEWTBJRFUzSURnelZqRXdNVXc1TWlBeU5ERlJNVEkzSURNNE1pQXhNamdnTXpnelVURXlPQ0F6T0RVZ056Y2dNemcxU0RJMldpSXZQanh3WVhSb0lHbGtQU0pOU2xndE1qWXRWRVZZTFVrdE1VUTBOVVlpSUdROUlrMHlNU0F5T0RkUk1qSWdNamt3SURJeklESTVOVlF5T0NBek1UZFVNemdnTXpRNFZEVXpJRE00TVZRM015QTBNVEZVT1RrZ05ETXpWREV6TWlBME5ESlJNVFl4SURRME1pQXhPRE1nTkRNd1ZESXhOQ0EwTURoVU1qSTFJRE00T0ZFeU1qY2dNemd5SURJeU9DQXpPREpVTWpNMklETTRPVkV5T0RRZ05EUXhJRE0wTnlBME5ERklNelV3VVRNNU9DQTBOREVnTkRJeUlEUXdNRkUwTXpBZ016Z3hJRFF6TUNBek5qTlJORE13SURNek15QTBNVGNnTXpFMVZETTVNU0F5T1RKVU16WTJJREk0T0ZFek5EWWdNamc0SURNek5DQXlPVGxVTXpJeUlETXlPRkV6TWpJZ016YzJJRE0zT0NBek9USlJNelUySURRd05TQXpORElnTkRBMVVUSTROaUEwTURVZ01qTTVJRE16TVZFeU1qa2dNekUxSURJeU5DQXlPVGhVTVRrd0lERTJOVkV4TlRZZ01qVWdNVFV4SURFMlVURXpPQ0F0TVRFZ01UQTRJQzB4TVZFNU5TQXRNVEVnT0RjZ0xUVlVOellnTjFRM05DQXhOMUUzTkNBek1DQXhNVFFnTVRnNVZERTFOQ0F6TmpaUk1UVTBJRFF3TlNBeE1qZ2dOREExVVRFd055QTBNRFVnT1RJZ016YzNWRFk0SURNeE5sUTFOeUF5T0RCUk5UVWdNamM0SURReElESTNPRWd5TjFFeU1TQXlPRFFnTWpFZ01qZzNXaUl2UGp4d1lYUm9JR2xrUFNKTlNsZ3RNall0VkVWWUxVa3RNVVEwTlVNaUlHUTlJazB5TURFZ0xURXhVVEV5TmlBdE1URWdPREFnTXpoVU16UWdNVFUyVVRNMElESXlNU0EyTkNBeU56bFVNVFEySURNNE1GRXlNaklnTkRReElETXdNU0EwTkRGUk16TXpJRFEwTVNBek5ERWdORFF3VVRNMU5DQTBNemNnTXpZM0lEUXpNMVEwTURJZ05ERTNWRFF6T0NBek9EZFVORFkwSURNek9GUTBOellnTWpZNFVUUTNOaUF4TmpFZ016a3dJRGMxVkRJd01TQXRNVEZhVFRFeU1TQXhNakJSTVRJeElEY3dJREUwTnlBME9GUXlNRFlnTWpaUk1qVXdJREkySURJNE9TQTFPRlF6TlRFZ01UUXlVVE0yTUNBeE5qTWdNemMwSURJeE5sUXpPRGdnTXpBNFVUTTRPQ0F6TlRJZ016Y3dJRE0zTlZFek5EWWdOREExSURNd05pQTBNRFZSTWpReklEUXdOU0F4T1RVZ016UTNVVEUxT0NBek1ETWdNVFF3SURJek1GUXhNakVnTVRJd1dpSXZQanh3WVhSb0lHbGtQU0pOU2xndE1qWXRWRVZZTFVrdE1VUTBOakFpSUdROUlrMHhNekVnTWpnNVVURXpNU0F6TWpFZ01UUTNJRE0xTkZReU1ETWdOREUxVkRNd01DQTBOREpSTXpZeUlEUTBNaUF6T1RBZ05ERTFWRFF4T1NBek5UVlJOREU1SURNeU15QTBNRElnTXpBNFZETTJOQ0F5T1RKUk16VXhJREk1TWlBek5EQWdNekF3VkRNeU9DQXpNalpSTXpJNElETTBNaUF6TXpjZ016VTBWRE0xTkNBek56SlVNelkzSURNM09GRXpOamdnTXpjNElETTJPQ0F6TnpsUk16WTRJRE00TWlBek5qRWdNemc0VkRNek5pQXpPVGxVTWprM0lEUXdOVkV5TkRrZ05EQTFJREl5TnlBek56bFVNakEwSURNeU5sRXlNRFFnTXpBeElESXlNeUF5T1RGVU1qYzRJREkzTkZRek16QWdNalU1VVRNNU5pQXlNekFnTXprMklERTJNMUV6T1RZZ01UTTFJRE00TlNBeE1EZFVNelV5SURVeFZESTRPU0EzVkRFNU5TQXRNVEJSTVRFNElDMHhNQ0E0TmlBeE9WUTFNeUE0TjFFMU15QXhNallnTnpRZ01UUXpWREV4T0NBeE5qQlJNVE16SURFMk1DQXhORFlnTVRVeFZERTJNQ0F4TWpCUk1UWXdJRGswSURFME1pQTNObFF4TVRFZ05UaFJNVEE1SURVM0lERXdPQ0ExTjFReE1EY2dOVFZSTVRBNElEVXlJREV4TlNBME4xUXhORFlnTXpSVU1qQXhJREkzVVRJek55QXlOeUF5TmpNZ016aFVNekF4SURZMlZETXhPQ0E1TjFRek1qTWdNVEl5VVRNeU15QXhOVEFnTXpBeUlERTJORlF5TlRRZ01UZ3hWREU1TlNBeE9UWlVNVFE0SURJek1WRXhNekVnTWpVMklERXpNU0F5T0RsYUlpOCtQSEJoZEdnZ2FXUTlJazFLV0MweU5p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STJ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U5pMVVSVmd0U1MweFJEUXpPU0lnWkQwaVRUUTRJREZSTXpFZ01TQXpNU0F4TVZFek1TQXhNeUF6TkNBeU5WRXpPQ0EwTVNBME1pQTBNMVEyTlNBME5sRTVNaUEwTmlBeE1qVWdORGxSTVRNNUlEVXlJREUwTkNBMk1WRXhORFlnTmpZZ01qRTFJRE0wTWxReU9EVWdOakl5VVRJNE5TQTJNamtnTWpneElEWXlPVkV5TnpNZ05qTXlJREl5T0NBMk16UklNVGszVVRFNU1TQTJOREFnTVRreElEWTBNbFF4T1RNZ05qVTVVVEU1TnlBMk56WWdNakF6SURZNE1FZzNOREpSTnpRNUlEWTNOaUEzTkRrZ05qWTVVVGMwT1NBMk5qUWdOek0ySURVMU4xUTNNaklnTkRRM1VUY3lNQ0EwTkRBZ056QXlJRFEwTUVnMk9UQlJOamd6SURRME5TQTJPRE1nTkRVelVUWTRNeUEwTlRRZ05qZzJJRFEzTjFRMk9Ea2dOVE13VVRZNE9TQTFOakFnTmpneUlEVTNPVlEyTmpNZ05qRXdWRFl5TmlBMk1qWlVOVGMxSURZek0xUTFNRE1nTmpNMFNEUTRNRkV6T1RnZ05qTXpJRE01TXlBMk16RlJNemc0SURZeU9TQXpPRFlnTmpJelVUTTROU0EyTWpJZ016VXlJRFE1TWt3ek1qQWdNell6U0RNM05WRXpOemdnTXpZeklETTVPQ0F6TmpOVU5ESTJJRE0yTkZRME5EZ2dNelkzVkRRM01pQXpOelJVTkRnNUlETTRObEUxTURJZ016azRJRFV4TVNBME1UbFVOVEkwSURRMU4xUTFNamtnTkRjMVVUVXpNaUEwT0RBZ05UUTRJRFE0TUVnMU5qQlJOVFkzSURRM05TQTFOamNnTkRjd1VUVTJOeUEwTmpjZ05UTTJJRE16T1ZRMU1ESWdNakEzVVRVd01DQXlNREFnTkRneUlESXdNRWcwTnpCUk5EWXpJREl3TmlBME5qTWdNakV5VVRRMk15QXlNVFVnTkRZNElESXpORlEwTnpNZ01qYzBVVFEzTXlBek1ETWdORFV6SURNeE1GUXpOalFnTXpFM1NETXdPVXd5TnpjZ01Ua3dVVEkwTlNBMk5pQXlORFVnTmpCUk1qUTFJRFEySURNek5DQTBOa2d6TlRsUk16WTFJRFF3SURNMk5TQXpPVlF6TmpNZ01UbFJNelU1SURZZ016VXpJREJJTXpNMlVUSTVOU0F5SURFNE5TQXlVVEV5TUNBeUlEZzJJREpVTkRnZ01Wb2lMejQ4Y0dGMGFDQnBaRDBpVFVwWUxUSTJMVlJGV0MxT0xUTXhJaUJrUFNKTk1qRXpJRFUzT0V3eU1EQWdOVGN6VVRFNE5pQTFOamdnTVRZd0lEVTJNMVF4TURJZ05UVTJTRGd6VmpZd01rZ3hNREpSTVRRNUlEWXdOQ0F4T0RrZ05qRTNWREkwTlNBMk5ERlVNamN6SURZMk0xRXlOelVnTmpZMklESTROU0EyTmpaUk1qazBJRFkyTmlBek1ESWdOall3VmpNMk1Vd3pNRE1nTmpGUk16RXdJRFUwSURNeE5TQTFNbFF6TXprZ05EaFVOREF4SURRMlNEUXlOMVl3U0RReE5sRXpPVFVnTXlBeU5UY2dNMUV4TWpFZ015QXhNREFnTUVnNE9GWTBOa2d4TVRSUk1UTTJJRFEySURFMU1pQTBObFF4TnpjZ05EZFVNVGt6SURVd1ZESXdNU0ExTWxReU1EY2dOVGRVTWpFeklEWXhWalUzT0ZvaUx6NDhjR0YwYUNCcFpEMGlUVXBZTFRJM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qWXRWRVZZTFU0dE1rSWlJR1E5SWswMU5pQXlNemRVTlRZZ01qVXdWRGN3SURJM01FZ3pOamxXTkRJd1RETTNNQ0ExTnpCUk16Z3dJRFU0TXlBek9Ea2dOVGd6VVRRd01pQTFPRE1nTkRBNUlEVTJPRll5TnpCSU56QTNVVGN5TWlBeU5qSWdOekl5SURJMU1GUTNNRGNnTWpNd1NEUXdPVll0TmpoUk5EQXhJQzA0TWlBek9URWdMVGd5U0RNNE9VZ3pPRGRSTXpjMUlDMDRNaUF6TmprZ0xUWTRWakl6TUVnM01GRTFOaUF5TXpjZ05UWWdNalV3V2lJdlBqeHdZWFJvSUdsa1BTSk5TbGd0TWpZdFZFVllMVTR0TXpJaUlHUTlJazB4TURrZ05ESTVVVGd5SURReU9TQTJOaUEwTkRkVU5UQWdORGt4VVRVd0lEVTJNaUF4TURNZ05qRTBWREl6TlNBMk5qWlJNekkySURZMk5pQXpPRGNnTmpFd1ZEUTBPU0EwTmpWUk5EUTVJRFF5TWlBME1qa2dNemd6VkRNNE1TQXpNVFZVTXpBeElESTBNVkV5TmpVZ01qRXdJREl3TVNBeE5EbE1NVFF5SURrelRESXhPQ0E1TWxFek56VWdPVElnTXpnMUlEazNVVE01TWlBNU9TQTBNRGtnTVRnMlZqRTRPVWcwTkRsV01UZzJVVFEwT0NBeE9ETWdORE0ySURrMVZEUXlNU0F6VmpCSU5UQldNVGxXTXpGUk5UQWdNemdnTlRZZ05EWlVPRFlnT0RGUk1URTFJREV4TXlBeE16WWdNVE0zVVRFME5TQXhORGNnTVRjd0lERTNORlF5TURRZ01qRXhWREl6TXlBeU5EUlVNall4SURJM09GUXlPRFFnTXpBNFZETXdOU0F6TkRCVU16SXdJRE0yT1ZRek16TWdOREF4VkRNME1DQTBNekZVTXpReklEUTJORkV6TkRNZ05USTNJRE13T1NBMU56TlVNakV5SURZeE9WRXhOemtnTmpFNUlERTFOQ0EyTURKVU1URTVJRFUyT1ZReE1Ea2dOVFV3VVRFd09TQTFORGtnTVRFMElEVTBPVkV4TXpJZ05UUTVJREUxTVNBMU16VlVNVGN3SURRNE9WRXhOekFnTkRZMElERTFOQ0EwTkRkVU1UQTVJRFF5T1ZvaUx6NDhjR0YwYUNCcFpEMGlUVXBZTFRJMkxWUkZXQzFPTFRNeklpQmtQU0pOTVRJM0lEUTJNMUV4TURBZ05EWXpJRGcxSURRNE1GUTJPU0ExTWpSUk5qa2dOVGM1SURFeE55QTJNakpVTWpNeklEWTJOVkV5TmpnZ05qWTFJREkzTnlBMk5qUlJNelV4SURZMU1pQXpPVEFnTmpFeFZEUXpNQ0ExTWpKUk5ETXdJRFEzTUNBek9UWWdOREl4VkRNd01pQXpOVEJNTWprNUlETTBPRkV5T1RrZ016UTNJRE13T0NBek5EVlVNek0zSURNek5sUXpOelVnTXpFMVVUUTFOeUF5TmpJZ05EVTNJREUzTlZFME5UY2dPVFlnTXprMUlETTNWREl6T0NBdE1qSlJNVFU0SUMweU1pQXhNREFnTWpGVU5ESWdNVE13VVRReUlERTFPQ0EyTUNBeE56VlVNVEExSURFNU0xRXhNek1nTVRreklERTFNU0F4TnpWVU1UWTVJREV6TUZFeE5qa2dNVEU1SURFMk5pQXhNVEJVTVRVNUlEazBWREUwT0NBNE1sUXhNellnTnpSVU1USTJJRGN3VkRFeE9DQTJOMHd4TVRRZ05qWlJNVFkxSURJeElESXpPQ0F5TVZFeU9UTWdNakVnTXpJeElEYzBVVE16T0NBeE1EY2dNek00SURFM05WWXhPVFZSTXpNNElESTVNQ0F5TnpRZ016SXlVVEkxT1NBek1qZ2dNakV6SURNeU9Vd3hOekVnTXpNd1RERTJPQ0F6TXpKUk1UWTJJRE16TlNBeE5qWWdNelE0VVRFMk5pQXpOallnTVRjMElETTJObEV5TURJZ016WTJJREl6TWlBek56RlJNalkySURNM05pQXlPVFFnTkRFelZETXlNaUExTWpWV05UTXpVVE15TWlBMU9UQWdNamczSURZeE1sRXlOalVnTmpJMklESTBNQ0EyTWpaUk1qQTRJRFl5TmlBeE9ERWdOakUxVkRFME15QTFPVEpVTVRNeUlEVTRNRWd4TXpWUk1UTTRJRFUzT1NBeE5ETWdOVGM0VkRFMU15QTFOek5VTVRZMUlEVTJObFF4TnpVZ05UVTFWREU0TXlBMU5EQlVNVGcySURVeU1GRXhPRFlnTkRrNElERTNNaUEwT0RGVU1USTNJRFEyTTFvaUx6NDhjR0YwYUNCcFpEMGlUVXBZTFRJMkxWUkZXQzFPTFRJeVJVWWlJR1E5SWswM09DQXlOVEJSTnpnZ01qYzBJRGsxSURJNU1sUXhNemdnTXpFd1VURTJNaUF6TVRBZ01UZ3dJREk1TkZReE9Ua2dNalV4VVRFNU9TQXlNallnTVRneUlESXdPRlF4TXprZ01Ua3dWRGsySURJd04xUTNPQ0F5TlRCYVRUVXlOU0F5TlRCUk5USTFJREkzTkNBMU5ESWdNamt5VkRVNE5TQXpNVEJSTmpBNUlETXhNQ0EyTWpjZ01qazBWRFkwTmlBeU5URlJOalEySURJeU5pQTJNamtnTWpBNFZEVTROaUF4T1RCVU5UUXpJREl3TjFRMU1qVWdNalV3V2swNU56SWdNalV3VVRrM01pQXlOelFnT1RnNUlESTVNbFF4TURNeUlETXhNRkV4TURVMklETXhNQ0F4TURjMElESTVORlF4TURreklESTFNVkV4TURreklESXlOaUF4TURjMklESXdPRlF4TURNeklERTVNRlE1T1RBZ01qQTNWRGszTWlBeU5UQmFJaTgrUEhCaGRHZ2dhV1E5SWsxS1dDMHlOaTFVUlZndFNTMHhSRFExUWlJZ1pEMGlUVEl4SURJNE4xRXlNaUF5T1RNZ01qUWdNekF6VkRNMklETTBNVlExTmlBek9EaFVPRGtnTkRJMVZERXpOU0EwTkRKUk1UY3hJRFEwTWlBeE9UVWdOREkwVkRJeU5TQXpPVEJVTWpNeElETTJPVkV5TXpFZ016WTNJREl6TWlBek5qZE1NalF6SURNM09GRXpNRFFnTkRReUlETTRNaUEwTkRKUk5ETTJJRFEwTWlBME5qa2dOREUxVkRVd015QXpNelpVTkRZMUlERTNPVlEwTWpjZ05USlJOREkzSURJMklEUTBOQ0F5TmxFME5UQWdNallnTkRVeklESTNVVFE0TWlBek1pQTFNRFVnTmpWVU5UUXdJREUwTlZFMU5ESWdNVFV6SURVMk1DQXhOVE5STlRnd0lERTFNeUExT0RBZ01UUTFVVFU0TUNBeE5EUWdOVGMySURFek1GRTFOamdnTVRBeElEVTFOQ0EzTTFRMU1EZ2dNVGRVTkRNNUlDMHhNRkV6T1RJZ0xURXdJRE0zTVNBeE4xUXpOVEFnTnpOUk16VXdJRGt5SURNNE5pQXhPVE5VTkRJeklETTBOVkUwTWpNZ05EQTBJRE0zT1NBME1EUklNemMwVVRJNE9DQTBNRFFnTWpJNUlETXdNMHd5TWpJZ01qa3hUREU0T1NBeE5UZFJNVFUySURJMklERTFNU0F4TmxFeE16Z2dMVEV4SURFd09DQXRNVEZST1RVZ0xURXhJRGczSUMwMVZEYzJJRGRVTnpRZ01UZFJOelFnTXpBZ01URXlJREU0TUZReE5USWdNelF6VVRFMU15QXpORGdnTVRVeklETTJObEV4TlRNZ05EQTFJREV5T1NBME1EVlJPVEVnTkRBMUlEWTJJRE13TlZFMk1DQXlPRFVnTmpBZ01qZzBVVFU0SURJM09DQTBNU0F5TnpoSU1qZFJNakVnTWpnMElESXhJREk0TjFvaUx6NDhjR0YwYUNCcFpEMGlUVXBZTFRJMkxWUkZXQzFKTFRGRU56QXdJaUJrUFNKTk1Ua3dJQzB5TWxFeE1qUWdMVEl5SURjMklERXhWREkzSURFd04xRXlOeUF4TnpRZ09UY2dNak15VERFd055QXlNemxNT1RrZ01qUTRVVGMySURJM015QTNOaUF6TURSUk56WWdNelkwSURFME5DQTBNRGhVTWprd0lEUTFNa2d6TURKUk16WXdJRFExTWlBME1EVWdOREl4VVRReU9DQTBNRFVnTkRJNElETTVNbEUwTWpnZ016Z3hJRFF4TnlBek5qbFVNemt4SURNMU5sRXpPRElnTXpVMklETTNNU0F6TmpWVU16TTRJRE00TTFReU9ETWdNemt5VVRJeE55QXpPVElnTVRZM0lETTJPRlF4TVRZZ016QTRVVEV4TmlBeU9Ea2dNVE16SURJM01sRXhORElnTWpZeklERTBOU0F5TmpKVU1UVTNJREkyTkZFeE9EZ2dNamM0SURJek9DQXlOemhJTWpRelVUTXdPQ0F5TnpnZ016QTRJREkwTjFFek1EZ2dNakEySURJeU15QXlNRFpSTVRjM0lESXdOaUF4TkRJZ01qRTVUREV6TWlBeU1USlJOamdnTVRZNUlEWTRJREV4TWxFMk9DQXpPU0F5TURFZ016bFJNalV6SURNNUlESTROaUEwT1ZRek1qZ2dOekpVTXpRMUlEazBWRE0yTWlBeE1EVlJNemMySURFd015QXpOellnT0RoUk16YzJJRGM1SURNMk5TQTJNbFF6TXpRZ01qWlVNamMxSUMwNFZERTVNQ0F0TWpK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EwTXlJZ2VHeHBibXM2YUhKbFpqMGlJMDFLV0MweU5pMVVSVmd0U1MweFJEUTBNeUl2UGp3dlp6NDhaeUJrWVhSaExXMXRiQzF1YjJSbFBTSnRhU0lnZEhKaGJuTm1iM0p0UFNKMGNtRnVjMnhoZEdVb056VXhMREFwSWo0OGRYTmxJR1JoZEdFdFl6MGlNVVEwTmpFaUlIaHNhVzVyT21oeVpXWTlJaU5OU2xndE1qWXRWRVZZTFVrdE1VUTBOakVpTHo0OEwyYytQR2NnWkdGMFlTMXRiV3d0Ym05a1pUMGliV2tpSUhSeVlXNXpabTl5YlQwaWRISmhibk5zWVhSbEtERXhNVElzTUNraVBqeDFjMlVnWkdGMFlTMWpQU0l4UkRRMVJpSWdlR3hwYm1zNmFISmxaajBpSTAxS1dDMHlOaTFVUlZndFNTMHhSRFExUmlJdlBqd3ZaejQ4WnlCa1lYUmhMVzF0YkMxdWIyUmxQU0p0YVNJZ2RISmhibk5tYjNKdFBTSjBjbUZ1YzJ4aGRHVW9NVFUyTXl3d0tTSStQSFZ6WlNCa1lYUmhMV005SWpGRU5EVkRJaUI0YkdsdWF6cG9jbVZtUFNJalRVcFlMVEkyTFZSRldDMUpMVEZFTkRWRElpOCtQQzluUGp4bklHUmhkR0V0Ylcxc0xXNXZaR1U5SW0xcElpQjBjbUZ1YzJadmNtMDlJblJ5WVc1emJHRjBaU2d5TURRNExEQXBJajQ4ZFhObElHUmhkR0V0WXowaU1VUTBOakFpSUhoc2FXNXJPbWh5WldZOUlpTk5TbGd0TWpZdFZFVllMVWt0TVVRME5qQWlMejQ4TDJjK1BHY2daR0YwWVMxdGJXd3RibTlrWlQwaWJXOGlJSFJ5WVc1elptOXliVDBpZEhKaGJuTnNZWFJsS0RJM09UUXVPQ3d3S1NJK1BIVnpaU0JrWVhSaExXTTlJak5FSWlCNGJHbHVhenBvY21WbVBTSWpUVXBZTFRJMkxWUkZXQzFPTFRORUlpOCtQQzluUGp4bklHUmhkR0V0Ylcxc0xXNXZaR1U5SW0xcElpQjBjbUZ1YzJadmNtMDlJblJ5WVc1emJHRjBaU2d6T0RVd0xqWXNNQ2tpUGp4MWMyVWdaR0YwWVMxalBTSXhSRFEyTUNJZ2VHeHBibXM2YUhKbFpqMGlJMDFLV0MweU5pMVVSVmd0U1MweFJEUTJNQ0l2UGp3dlp6NDhaeUJrWVhSaExXMXRiQzF1YjJSbFBTSnRieUlnZEhKaGJuTm1iM0p0UFNKMGNtRnVjMnhoZEdVb05ETXhPUzQyTERBcElqNDhkWE5sSUdSaGRHRXRZejBpTWpnaUlIaHNhVzVyT21oeVpXWTlJaU5OU2xndE1qWXRWRVZZTFU0dE1qZ2lMejQ4TDJjK1BHY2daR0YwWVMxdGJXd3RibTlrWlQwaWJYTjFZaUlnZEhKaGJuTm1iM0p0UFNKMGNtRnVjMnhoZEdVb05EY3dPQzQyTERBcElqNDhaeUJrWVhSaExXMXRiQzF1YjJSbFBTSnRhU0krUEhWelpTQmtZWFJoTFdNOUlqRkVORE01SWlCNGJHbHVhenBvY21WbVBTSWpUVXBZTFRJMkxWUkZXQzFKTFRGRU5ETTVJaTgrUEM5blBqeG5JR1JoZEdFdGJXMXNMVzV2WkdVOUltMXVJaUIwY21GdWMyWnZjbTA5SW5SeVlXNXpiR0YwWlNnMk56WXNMVEUxTUNrZ2MyTmhiR1VvTUM0M01EY3BJajQ4ZFhObElHUmhkR0V0WXowaU16RWlJSGhzYVc1ck9taHlaV1k5SWlOTlNsZ3RNall0VkVWWUxVNHRNekVpTHo0OEwyYytQQzluUGp4bklHUmhkR0V0Ylcxc0xXNXZaR1U5SW0xdklpQjBjbUZ1YzJadmNtMDlJblJ5WVc1emJHRjBaU2cxTnpnNExqRXNNQ2tpUGp4MWMyVWdaR0YwWVMxalBTSXlPU0lnZUd4cGJtczZhSEpsWmowaUkwMUtXQzB5TmkxVVJWZ3RUaTB5T1NJdlBqd3ZaejQ4WnlCa1lYUmhMVzF0YkMxdWIyUmxQU0p0YnlJZ2RISmhibk5tYjNKdFBTSjBjbUZ1YzJ4aGRHVW9Oak01T1M0ekxEQXBJajQ4ZFhObElHUmhkR0V0WXowaU1rSWlJSGhzYVc1ck9taHlaV1k5SWlOTlNsZ3RNall0VkVWWUxVNHRNa0lpTHo0OEwyYytQR2NnWkdGMFlTMXRiV3d0Ym05a1pUMGliV2tpSUhSeVlXNXpabTl5YlQwaWRISmhibk5zWVhSbEtEY3pPVGt1Tml3d0tTSStQSFZ6WlNCa1lYUmhMV005SWpGRU5EWXdJaUI0YkdsdWF6cG9jbVZtUFNJalRVcFlMVEkyTFZSRldDMUpMVEZFTkRZd0lpOCtQQzluUGp4bklHUmhkR0V0Ylcxc0xXNXZaR1U5SW0xdklpQjBjbUZ1YzJadmNtMDlJblJ5WVc1emJHRjBaU2czT0RZNExqWXNNQ2tpUGp4MWMyVWdaR0YwWVMxalBTSXlPQ0lnZUd4cGJtczZhSEpsWmowaUkwMUtXQzB5TmkxVVJWZ3RUaTB5T0NJdlBqd3ZaejQ4WnlCa1lYUmhMVzF0YkMxdWIyUmxQU0p0YzNWaUlpQjBjbUZ1YzJadmNtMDlJblJ5WVc1emJHRjBaU2c0TWpVM0xqWXNNQ2tpUGp4bklHUmhkR0V0Ylcxc0xXNXZaR1U5SW0xcElqNDhkWE5sSUdSaGRHRXRZejBpTVVRME16a2lJSGhzYVc1ck9taHlaV1k5SWlOTlNsZ3RNall0VkVWWUxVa3RNVVEwTXpraUx6NDhMMmMrUEdjZ1pHRjBZUzF0Yld3dGJtOWtaVDBpYlc0aUlIUnlZVzV6Wm05eWJUMGlkSEpoYm5Oc1lYUmxLRFkzTml3dE1UVXdLU0J6WTJGc1pTZ3dMamN3TnlraVBqeDFjMlVnWkdGMFlTMWpQU0l6TWlJZ2VHeHBibXM2YUhKbFpqMGlJMDFLV0MweU5pMVVSVmd0VGkwek1pSXZQand2Wno0OEwyYytQR2NnWkdGMFlTMXRiV3d0Ym05a1pUMGliVzhpSUhSeVlXNXpabTl5YlQwaWRISmhibk5zWVhSbEtEa3pNemN1TVN3d0tTSStQSFZ6WlNCa1lYUmhMV005SWpJNUlpQjRiR2x1YXpwb2NtVm1QU0lqVFVwWUxUSTJMVlJGV0MxT0xUSTVJaTgrUEM5blBqeG5JR1JoZEdFdGJXMXNMVzV2WkdVOUltMXZJaUIwY21GdWMyWnZjbTA5SW5SeVlXNXpiR0YwWlNnNU9UUTRMak1zTUNraVBqeDFjMlVnWkdGMFlTMWpQU0l5UWlJZ2VHeHBibXM2YUhKbFpqMGlJMDFLV0MweU5pMVVSVmd0VGkweVFpSXZQand2Wno0OFp5QmtZWFJoTFcxdGJDMXViMlJsUFNKdGFTSWdkSEpoYm5ObWIzSnRQU0owY21GdWMyeGhkR1VvTVRBNU5EZ3VOaXd3S1NJK1BIVnpaU0JrWVhSaExXTTlJakZFTkRZd0lpQjRiR2x1YXpwb2NtVm1QU0lqVFVwWUxUSTJMVlJGV0MxSkxURkVORFl3SWk4K1BDOW5QanhuSUdSaGRHRXRiVzFzTFc1dlpHVTlJbTF2SWlCMGNtRnVjMlp2Y20wOUluUnlZVzV6YkdGMFpTZ3hNVFF4Tnk0MkxEQXBJajQ4ZFhObElHUmhkR0V0WXowaU1qZ2lJSGhzYVc1ck9taHlaV1k5SWlOTlNsZ3RNall0VkVWWUxVNHRNamdpTHo0OEwyYytQR2NnWkdGMFlTMXRiV3d0Ym05a1pUMGliWE4xWWlJZ2RISmhibk5tYjNKdFBTSjBjbUZ1YzJ4aGRHVW9NVEU0TURZdU5pd3dLU0krUEdjZ1pHRjBZUzF0Yld3dGJtOWtaVDBpYldraVBqeDFjMlVnWkdGMFlTMWpQU0l4UkRRek9TSWdlR3hwYm1zNmFISmxaajBpSTAxS1dDMHlOaTFVUlZndFNTMHhSRFF6T1NJdlBqd3ZaejQ4WnlCa1lYUmhMVzF0YkMxdWIyUmxQU0p0YmlJZ2RISmhibk5tYjNKdFBTSjBjbUZ1YzJ4aGRHVW9OamMyTEMweE5UQXBJSE5qWVd4bEtEQXVOekEzS1NJK1BIVnpaU0JrWVhSaExXTTlJak16SWlCNGJHbHVhenBvY21WbVBTSWpUVXBZTFRJMkxWUkZXQzFPTFRNeklpOCtQQzluUGp3dlp6NDhaeUJrWVhSaExXMXRiQzF1YjJSbFBTSnRieUlnZEhKaGJuTm1iM0p0UFNKMGNtRnVjMnhoZEdVb01USTRPRFl1TVN3d0tTSStQSFZ6WlNCa1lYUmhMV005SWpJNUlpQjRiR2x1YXpwb2NtVm1QU0lqVFVwWUxUSTJMVlJGV0MxT0xUSTVJaTgrUEM5blBqeG5JR1JoZEdFdGJXMXNMVzV2WkdVOUltMXZJaUIwY21GdWMyWnZjbTA5SW5SeVlXNXpiR0YwWlNneE16UTVOeTR6TERBcElqNDhkWE5sSUdSaGRHRXRZejBpTWtJaUlIaHNhVzVyT21oeVpXWTlJaU5OU2xndE1qWXRWRVZZTFU0dE1rSWlMejQ4TDJjK1BHY2daR0YwWVMxdGJXd3RibTlrWlQwaWJXOGlJSFJ5WVc1elptOXliVDBpZEhKaGJuTnNZWFJsS0RFME5EazNMalVzTUNraVBqeDFjMlVnWkdGMFlTMWpQU0l5TWtWR0lpQjRiR2x1YXpwb2NtVm1QU0lqVFVwWUxUSTJMVlJGV0MxT0xUSXlSVVlpTHo0OEwyYytQR2NnWkdGMFlTMXRiV3d0Ym05a1pUMGliVzhpSUhSeVlXNXpabTl5YlQwaWRISmhibk5zWVhSbEtERTFPRGt4TGpnc01Da2lQangxYzJVZ1pHRjBZUzFqUFNJeVFpSWdlR3hwYm1zNmFISmxaajBpSTAxS1dDMHlOaTFVUlZndFRpMHlRaUl2UGp3dlp6NDhaeUJrWVhSaExXMXRiQzF1YjJSbFBTSnRhU0lnZEhKaGJuTm1iM0p0UFNKMGNtRnVjMnhoZEdVb01UWTRPVElzTUNraVBqeDFjMlVnWkdGMFlTMWpQU0l4UkRRMk1DSWdlR3hwYm1zNmFISmxaajBpSTAxS1dDMHlOaTFVUlZndFNTMHhSRFEyTUNJdlBqd3ZaejQ4WnlCa1lYUmhMVzF0YkMxdWIyUmxQU0p0YnlJZ2RISmhibk5tYjNKdFBTSjBjbUZ1YzJ4aGRHVW9NVGN6TmpFc01Da2lQangxYzJVZ1pHRjBZUzFqUFNJeU9DSWdlR3hwYm1zNmFISmxaajBpSTAxS1dDMHlOaTFVUlZndFRpMHlPQ0l2UGp3dlp6NDhaeUJrWVhSaExXMXRiQzF1YjJSbFBTSnRjM1ZpSWlCMGNtRnVjMlp2Y20wOUluUnlZVzV6YkdGMFpTZ3hOemMxTUN3d0tTSStQR2NnWkdGMFlTMXRiV3d0Ym05a1pUMGliV2tpUGp4MWMyVWdaR0YwWVMxalBTSXhSRFF6T1NJZ2VHeHBibXM2YUhKbFpqMGlJMDFLV0MweU5pMVVSVmd0U1MweFJEUXpPU0l2UGp3dlp6NDhaeUJrWVhSaExXMXRiQzF1YjJSbFBTSnRhU0lnZEhKaGJuTm1iM0p0UFNKMGNtRnVjMnhoZEdVb05qYzJMQzB4TlRBcElITmpZV3hsS0RBdU56QTNLU0krUEhWelpTQmtZWFJoTFdNOUlqRkVORFZDSWlCNGJHbHVhenBvY21WbVBTSWpUVXBZTFRJMkxWUkZXQzFKTFRGRU5EVkNJaTgrUEM5blBqd3ZaejQ4WnlCa1lYUmhMVzF0YkMxdWIyUmxQU0p0YnlJZ2RISmhibk5tYjNKdFBTSjBjbUZ1YzJ4aGRHVW9NVGc1TURBdU15d3dLU0krUEhWelpTQmtZWFJoTFdNOUlqSTVJaUI0YkdsdWF6cG9jbVZtUFNJalRVcFlMVEkyTFZSRldDMU9MVEk1SWk4K1BDOW5QanhuSUdSaGRHRXRiVzFzTFc1dlpHVTlJbTF2SWlCMGNtRnVjMlp2Y20wOUluUnlZVzV6YkdGMFpTZ3hPVFV4TVM0MUxEQXBJajQ4ZFhObElHUmhkR0V0WXowaU1rSWlJSGhzYVc1ck9taHlaV1k5SWlOTlNsZ3RNall0VkVWWUxVNHRNa0lpTHo0OEwyYytQR2NnWkdGMFlTMXRiV3d0Ym05a1pUMGliV2tpSUhSeVlXNXpabTl5YlQwaWRISmhibk5zWVhSbEtESXdOVEV4TGpjc01Da2lQangxYzJVZ1pHRjBZUzFqUFNJeFJEY3dNQ0lnZUd4cGJtczZhSEpsWmowaUkwMUtXQzB5TmkxVVJWZ3RTUzB4UkRjd01DSXZQand2Wno0OEwyYytQQzluUGp3dmMzWm5QZz09IiwKCSJSZWFsVmlld1NpemVKc29uIiA6ICJ7XCJoZWlnaHRcIjozNTcuMTQyODY4MDQxOTkyMixcIndpZHRoXCI6NzM5Mi44NTcwNTU2NjQwNjI1fSIKfQo="/>
    </extobj>
  </extobjs>
</s:customData>
</file>

<file path=customXml/itemProps6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4375</Words>
  <Application>WPS Presentation</Application>
  <PresentationFormat>宽屏</PresentationFormat>
  <Paragraphs>175</Paragraphs>
  <Slides>23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Roboto</vt:lpstr>
      <vt:lpstr>Times New Roman</vt:lpstr>
      <vt:lpstr>Office Theme</vt:lpstr>
      <vt:lpstr>Equation.KSEE3</vt:lpstr>
      <vt:lpstr>Mytilus edulis и M.trossulus в симпатрии: оценка расхождения экологических ниш</vt:lpstr>
      <vt:lpstr>Number of the Day</vt:lpstr>
      <vt:lpstr>Что такое экологическая ниша?</vt:lpstr>
      <vt:lpstr>Порвать,  Сшить,  Переосмыслить</vt:lpstr>
      <vt:lpstr>Что такое экологическая ниша?</vt:lpstr>
      <vt:lpstr>Модель экологической ниши</vt:lpstr>
      <vt:lpstr>Проблема множественности предикторов</vt:lpstr>
      <vt:lpstr>Species distribution modelling (SDM)</vt:lpstr>
      <vt:lpstr>Моделирование расхождения ниш</vt:lpstr>
      <vt:lpstr>Морфотипы и таксономическая структура смешанных поселений мидий</vt:lpstr>
      <vt:lpstr>Факторы, которые рассматривались, как значимые в расхождении ниш M.edulis и M.trossulus</vt:lpstr>
      <vt:lpstr>Материал:  - 95 сайтов - 570 проб - 55529 мидий </vt:lpstr>
      <vt:lpstr>Модель разделения ниш</vt:lpstr>
      <vt:lpstr>Модель разделения ниш</vt:lpstr>
      <vt:lpstr>Модель разделения ниш</vt:lpstr>
      <vt:lpstr>Чуть больше про разделение ниш</vt:lpstr>
      <vt:lpstr>Зависит ли расхождение видов по субстратам от плотности их поселения?</vt:lpstr>
      <vt:lpstr>Где живут мидии?</vt:lpstr>
      <vt:lpstr>Всякая SDM лишь тогда что-нибудь  стоит, если она умеет предсказывать</vt:lpstr>
      <vt:lpstr>Проверка пердиктивной силы модели </vt:lpstr>
      <vt:lpstr>Проверка пердиктивной силы модели </vt:lpstr>
      <vt:lpstr>Красные зоны вселения M.trossulus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polyd</dc:creator>
  <cp:lastModifiedBy>google1599737165</cp:lastModifiedBy>
  <cp:revision>11</cp:revision>
  <dcterms:created xsi:type="dcterms:W3CDTF">2025-07-23T00:59:00Z</dcterms:created>
  <dcterms:modified xsi:type="dcterms:W3CDTF">2025-11-11T07:55:11Z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1049-12.2.0.23155</vt:lpwstr>
  </property>
  <property fmtid="{D5CDD505-2E9C-101B-9397-08002B2CF9AE}" pid="3" name="ICV">
    <vt:lpwstr>1A262E4DBC98445096124F52A39914EA_11</vt:lpwstr>
  </property>
</Properties>
</file>